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2"/>
  </p:notesMasterIdLst>
  <p:sldIdLst>
    <p:sldId id="256" r:id="rId5"/>
    <p:sldId id="484" r:id="rId6"/>
    <p:sldId id="437" r:id="rId7"/>
    <p:sldId id="485" r:id="rId8"/>
    <p:sldId id="492" r:id="rId9"/>
    <p:sldId id="476" r:id="rId10"/>
    <p:sldId id="432" r:id="rId11"/>
    <p:sldId id="273" r:id="rId12"/>
    <p:sldId id="493" r:id="rId13"/>
    <p:sldId id="263" r:id="rId14"/>
    <p:sldId id="264" r:id="rId15"/>
    <p:sldId id="470" r:id="rId16"/>
    <p:sldId id="265" r:id="rId17"/>
    <p:sldId id="434" r:id="rId18"/>
    <p:sldId id="482" r:id="rId19"/>
    <p:sldId id="394" r:id="rId20"/>
    <p:sldId id="483" r:id="rId21"/>
    <p:sldId id="487" r:id="rId22"/>
    <p:sldId id="395" r:id="rId23"/>
    <p:sldId id="458" r:id="rId24"/>
    <p:sldId id="466" r:id="rId25"/>
    <p:sldId id="450" r:id="rId26"/>
    <p:sldId id="267" r:id="rId27"/>
    <p:sldId id="392" r:id="rId28"/>
    <p:sldId id="391" r:id="rId29"/>
    <p:sldId id="457" r:id="rId30"/>
    <p:sldId id="351" r:id="rId31"/>
    <p:sldId id="478" r:id="rId32"/>
    <p:sldId id="479" r:id="rId33"/>
    <p:sldId id="388" r:id="rId34"/>
    <p:sldId id="480" r:id="rId35"/>
    <p:sldId id="481" r:id="rId36"/>
    <p:sldId id="305" r:id="rId37"/>
    <p:sldId id="468" r:id="rId38"/>
    <p:sldId id="455" r:id="rId39"/>
    <p:sldId id="494" r:id="rId40"/>
    <p:sldId id="496" r:id="rId41"/>
    <p:sldId id="310" r:id="rId42"/>
    <p:sldId id="307" r:id="rId43"/>
    <p:sldId id="308" r:id="rId44"/>
    <p:sldId id="309" r:id="rId45"/>
    <p:sldId id="495" r:id="rId46"/>
    <p:sldId id="497" r:id="rId47"/>
    <p:sldId id="489" r:id="rId48"/>
    <p:sldId id="491" r:id="rId49"/>
    <p:sldId id="490" r:id="rId50"/>
    <p:sldId id="519" r:id="rId51"/>
    <p:sldId id="522" r:id="rId52"/>
    <p:sldId id="498" r:id="rId53"/>
    <p:sldId id="499" r:id="rId54"/>
    <p:sldId id="500" r:id="rId55"/>
    <p:sldId id="404" r:id="rId56"/>
    <p:sldId id="370" r:id="rId57"/>
    <p:sldId id="371" r:id="rId58"/>
    <p:sldId id="372" r:id="rId59"/>
    <p:sldId id="373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81" r:id="rId68"/>
    <p:sldId id="382" r:id="rId69"/>
    <p:sldId id="383" r:id="rId70"/>
    <p:sldId id="501" r:id="rId71"/>
    <p:sldId id="503" r:id="rId72"/>
    <p:sldId id="504" r:id="rId73"/>
    <p:sldId id="505" r:id="rId74"/>
    <p:sldId id="349" r:id="rId75"/>
    <p:sldId id="422" r:id="rId76"/>
    <p:sldId id="384" r:id="rId77"/>
    <p:sldId id="385" r:id="rId78"/>
    <p:sldId id="506" r:id="rId79"/>
    <p:sldId id="507" r:id="rId80"/>
    <p:sldId id="508" r:id="rId81"/>
    <p:sldId id="509" r:id="rId82"/>
    <p:sldId id="510" r:id="rId83"/>
    <p:sldId id="517" r:id="rId84"/>
    <p:sldId id="511" r:id="rId85"/>
    <p:sldId id="514" r:id="rId86"/>
    <p:sldId id="513" r:id="rId87"/>
    <p:sldId id="515" r:id="rId88"/>
    <p:sldId id="516" r:id="rId89"/>
    <p:sldId id="512" r:id="rId90"/>
    <p:sldId id="518" r:id="rId91"/>
    <p:sldId id="523" r:id="rId92"/>
    <p:sldId id="524" r:id="rId93"/>
    <p:sldId id="525" r:id="rId94"/>
    <p:sldId id="368" r:id="rId95"/>
    <p:sldId id="526" r:id="rId96"/>
    <p:sldId id="421" r:id="rId97"/>
    <p:sldId id="420" r:id="rId98"/>
    <p:sldId id="528" r:id="rId99"/>
    <p:sldId id="529" r:id="rId100"/>
    <p:sldId id="533" r:id="rId101"/>
    <p:sldId id="541" r:id="rId102"/>
    <p:sldId id="534" r:id="rId103"/>
    <p:sldId id="535" r:id="rId104"/>
    <p:sldId id="536" r:id="rId105"/>
    <p:sldId id="312" r:id="rId106"/>
    <p:sldId id="313" r:id="rId107"/>
    <p:sldId id="537" r:id="rId108"/>
    <p:sldId id="538" r:id="rId109"/>
    <p:sldId id="539" r:id="rId110"/>
    <p:sldId id="540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A5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0E8DC-D678-754D-B275-679492F0847E}" v="65" dt="2024-06-25T16:29:17.5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548"/>
  </p:normalViewPr>
  <p:slideViewPr>
    <p:cSldViewPr snapToGrid="0">
      <p:cViewPr varScale="1">
        <p:scale>
          <a:sx n="114" d="100"/>
          <a:sy n="114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5/10/relationships/revisionInfo" Target="revisionInfo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Graduate student?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Like to code in R?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Like to code in python?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 dirty="0"/>
            <a:t>Wish your favorite coding language got as much attention as those other two?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 dirty="0"/>
            <a:t>Work with “bioinformatics”?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Quest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59423"/>
          <a:ext cx="4828172" cy="8384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Graduate student?</a:t>
          </a:r>
        </a:p>
      </dsp:txBody>
      <dsp:txXfrm>
        <a:off x="40930" y="200353"/>
        <a:ext cx="4746312" cy="756591"/>
      </dsp:txXfrm>
    </dsp:sp>
    <dsp:sp modelId="{A13EE5BD-C2E3-E249-AE11-D8DB1BBB90D8}">
      <dsp:nvSpPr>
        <dsp:cNvPr id="0" name=""/>
        <dsp:cNvSpPr/>
      </dsp:nvSpPr>
      <dsp:spPr>
        <a:xfrm>
          <a:off x="0" y="1058354"/>
          <a:ext cx="4828172" cy="838451"/>
        </a:xfrm>
        <a:prstGeom prst="round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Used Quest before?</a:t>
          </a:r>
        </a:p>
      </dsp:txBody>
      <dsp:txXfrm>
        <a:off x="40930" y="1099284"/>
        <a:ext cx="4746312" cy="756591"/>
      </dsp:txXfrm>
    </dsp:sp>
    <dsp:sp modelId="{F3EE2DA5-BAD8-8948-9D72-BC53DE6391E8}">
      <dsp:nvSpPr>
        <dsp:cNvPr id="0" name=""/>
        <dsp:cNvSpPr/>
      </dsp:nvSpPr>
      <dsp:spPr>
        <a:xfrm>
          <a:off x="0" y="1957286"/>
          <a:ext cx="4828172" cy="838451"/>
        </a:xfrm>
        <a:prstGeom prst="round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Like to code in R?</a:t>
          </a:r>
        </a:p>
      </dsp:txBody>
      <dsp:txXfrm>
        <a:off x="40930" y="1998216"/>
        <a:ext cx="4746312" cy="756591"/>
      </dsp:txXfrm>
    </dsp:sp>
    <dsp:sp modelId="{2E6B7C4F-2F05-0F4B-B6E1-A4588166CFCF}">
      <dsp:nvSpPr>
        <dsp:cNvPr id="0" name=""/>
        <dsp:cNvSpPr/>
      </dsp:nvSpPr>
      <dsp:spPr>
        <a:xfrm>
          <a:off x="0" y="2856217"/>
          <a:ext cx="4828172" cy="838451"/>
        </a:xfrm>
        <a:prstGeom prst="round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Like to code in python?</a:t>
          </a:r>
        </a:p>
      </dsp:txBody>
      <dsp:txXfrm>
        <a:off x="40930" y="2897147"/>
        <a:ext cx="4746312" cy="756591"/>
      </dsp:txXfrm>
    </dsp:sp>
    <dsp:sp modelId="{C6E2370E-8196-7F4E-B5C6-ABE25A546D88}">
      <dsp:nvSpPr>
        <dsp:cNvPr id="0" name=""/>
        <dsp:cNvSpPr/>
      </dsp:nvSpPr>
      <dsp:spPr>
        <a:xfrm>
          <a:off x="0" y="3755148"/>
          <a:ext cx="4828172" cy="838451"/>
        </a:xfrm>
        <a:prstGeom prst="round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Wish your favorite coding language got as much attention as those other two?</a:t>
          </a:r>
        </a:p>
      </dsp:txBody>
      <dsp:txXfrm>
        <a:off x="40930" y="3796078"/>
        <a:ext cx="4746312" cy="756591"/>
      </dsp:txXfrm>
    </dsp:sp>
    <dsp:sp modelId="{56DE7B6C-1AF3-744E-8BC5-954EA1998F2A}">
      <dsp:nvSpPr>
        <dsp:cNvPr id="0" name=""/>
        <dsp:cNvSpPr/>
      </dsp:nvSpPr>
      <dsp:spPr>
        <a:xfrm>
          <a:off x="0" y="4654080"/>
          <a:ext cx="4828172" cy="838451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Work with “bioinformatics”?</a:t>
          </a:r>
        </a:p>
      </dsp:txBody>
      <dsp:txXfrm>
        <a:off x="40930" y="4695010"/>
        <a:ext cx="4746312" cy="756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B69B6-E667-624F-AFDA-57E9AE52DDAD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29FA6F-F893-FD40-A398-D1D1C491EF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41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way to check a file’s permissions is by looking at what’s called “permission strings”. </a:t>
            </a:r>
          </a:p>
          <a:p>
            <a:r>
              <a:rPr lang="en-US"/>
              <a:t>You can print this by…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6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more thing I want to cover regarding Navigating Quest before we get into jobs… is permissions! </a:t>
            </a:r>
          </a:p>
          <a:p>
            <a:endParaRPr lang="en-US"/>
          </a:p>
          <a:p>
            <a:r>
              <a:rPr lang="en-US"/>
              <a:t>“Permissions” define who has what kind of access to a given file/folder. </a:t>
            </a:r>
          </a:p>
          <a:p>
            <a:r>
              <a:rPr lang="en-US"/>
              <a:t>Three categories of permissions – read, write (edit), and execute.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66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Generally speaking, you use allocations names for partition, </a:t>
            </a:r>
          </a:p>
          <a:p>
            <a:r>
              <a:rPr lang="en-US"/>
              <a:t>But there are exceptions to this, such as the genomics compute cluster (b1042)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my application POWERED by </a:t>
            </a:r>
            <a:r>
              <a:rPr lang="en-US" err="1"/>
              <a:t>OpenMPI</a:t>
            </a:r>
            <a:r>
              <a:rPr lang="en-US"/>
              <a:t>, MPICH, INTEL-MPI </a:t>
            </a:r>
          </a:p>
          <a:p>
            <a:r>
              <a:rPr lang="en-US"/>
              <a:t>If your application doesn’t rely on any of these being in your environment, then it’s likely that node=1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35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6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3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316F1-8F77-4401-BC09-3120DF25CD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316F1-8F77-4401-BC09-3120DF25CD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62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that you can’t use the FULL memory – 180G for the 192G, 84G for the 96G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17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8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6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922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FA4C-2DE3-5844-8F9D-C7B1AE378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744E50-A916-AF06-BCDD-D4501F700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36AA4-F0C3-110A-0B33-8623E6AB3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D4DC1-6CBB-ECBF-4C31-1D10FDE67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72079-3A59-1006-5874-C0F8A365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86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AEA9-7CF5-7A22-C2D0-4E3792A1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6FC43-E319-0F82-A56B-D92345D88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7E0F9-6A3D-848D-E734-925BD129D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77264-459D-1659-2F52-C59666400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ED562-111B-862A-6572-76E1BA50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EC548-5F68-A39D-03C1-AFC6FA168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E2B25-F028-3E69-CC93-BCAF6F461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E5BD1-B165-D8B2-AC8B-B27E4D1C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5B8E0-43B4-D47F-9616-BCE97A304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34EDB-11AC-5AAB-707C-7F7697A53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39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Separator</a:t>
            </a:r>
          </a:p>
        </p:txBody>
      </p:sp>
      <p:pic>
        <p:nvPicPr>
          <p:cNvPr id="4" name="Picture 3" descr="NWU PPT Wide Opt 2 - No Wordmark_Separator 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6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5316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07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0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82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7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99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9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1591-E733-6C2B-1444-DA6BDFFC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DA1DA-8C34-4B10-335E-D36ED15DD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D7AA9-9A99-1657-296B-494508B8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1E2D-ECCA-CB2D-2D12-AAF558A10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095B3-A225-6445-F264-B8BFBD3D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236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9346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915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22089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159281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663318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566442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340683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0780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  <a:latin typeface="Arial"/>
              </a:defRPr>
            </a:lvl1pPr>
          </a:lstStyle>
          <a:p>
            <a:r>
              <a:rPr lang="en-US"/>
              <a:t>Two Column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165730"/>
            <a:ext cx="5143704" cy="4024756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r>
              <a:rPr lang="en-US"/>
              <a:t>At mi pharetra, pulvinar </a:t>
            </a:r>
            <a:r>
              <a:rPr lang="en-US" err="1"/>
              <a:t>pellentesque</a:t>
            </a:r>
            <a:r>
              <a:rPr lang="en-US"/>
              <a:t> dolor. 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28F934-A67F-0F4A-83B4-2CF2B57AA2C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583505"/>
            <a:ext cx="5340096" cy="39359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Subhead 24pt. Arial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7FEEC5-EF0A-A24F-82D8-148DF02E94D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96000" y="2137981"/>
            <a:ext cx="5143704" cy="4024756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amet, consectetur adipiscing elit. Mauris dui mauris.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Lorem ipsum dolor sit amet, consectetur adipiscing elit. Mauris dui mauris.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Lorem ipsum dolor sit amet, consectetur adipiscing elit. Mauris dui mauris.</a:t>
            </a:r>
          </a:p>
          <a:p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456BA00-F793-AC49-B11C-59DA5A54573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096000" y="1555756"/>
            <a:ext cx="5839968" cy="39359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Additional Subhead (if needed)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530CA9-2E72-B440-AD9F-0008F31B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528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A7F0F-9F3C-440A-0B9F-A5256BFE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3D866-7232-27D7-20CB-E481F8E65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D6776-FB67-A57A-7F2E-9896621E9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C0CBC-C138-204D-1F42-14C566D2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EC7B-17B1-1826-337B-DCA1B1B67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39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45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762001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15102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59265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89536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27278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048940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6211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174537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8121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50C6-D260-7AB8-DF7B-FE5B435E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99057-A2CA-E6F2-B03A-E22550090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CD41C-F547-1F0B-1B29-BD004E413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377C7-ED10-D43F-BA1A-FBD21230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AECED-3A17-1064-702D-C6A2A1DE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C0774-F09D-7945-C98E-6D6BA0CA1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529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9735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3305128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1591914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063335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39441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760042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24229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779537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700490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5662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E88D1-FD42-C04E-B151-00978CE60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DE029-00F1-F38B-FE25-7502FCC71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69612-31F9-3FDC-3217-5F084F64A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8E9CA-0263-29FC-A0BE-A953A0753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B6FA77-D0B4-FF22-5F5A-2EE4AAEC94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BD0996-D4EE-AB01-A6FA-AC89F7B8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7C607-641B-D4A4-5091-A22A0044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00E413-59CC-31EB-6C68-E139A47F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3951-61A3-0888-1283-C43DDB7F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C55629-A869-1FCF-C5EA-48F73EA8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220C7-4A63-4113-4126-FF384F5AE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74B45-CD04-08A2-8AC7-54E327F9B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45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8F1B76-CA08-DD82-7EB6-AA2BDD77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D3AFD-94E0-7254-E393-6BFD2ED1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E3B9F-7B8E-5B64-7E66-171C243A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7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72-37F3-3E02-9262-421B0E8B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F8CEB-6BF5-9F9B-12B6-0A9EE9D85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044E21-D9C9-F5FB-9BED-0F66AD7E7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5849A-D886-488C-1DFA-0746DD7F4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CC827-5AF2-9EB8-9895-D33BE324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0AEF1-16B3-B0BA-8D6F-DA9605AE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6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EE860-32DD-BE60-DCC2-5E0CC865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86F1E-E31B-53BC-531F-D15D0B894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98A50-72FF-7597-565F-1341978A6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9DA67-04A3-2F98-AF36-7874D519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7784A4-5D67-C32E-60CC-2ABC875E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2EA3C2-0811-AD81-4D95-52A7D0E7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0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571C21-CB9A-77E9-AE58-6109CC8D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4C23C-7A8B-DFDF-032D-90093C85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CDE1C-5490-35B5-07D9-7C62C1E06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2FD28-645F-5F40-BD28-13DF3A80EAF7}" type="datetimeFigureOut">
              <a:rPr lang="en-US" smtClean="0"/>
              <a:t>6/25/24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425E3-0B45-AC3E-5791-D1731D38E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67000-9FDD-018F-E2C4-35B8EC9E84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288F9-66C1-2741-8BE0-B9C8BB57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3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Quest10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northwestern.edu/departments/it-services-support/research/computing/quest/genomics-compute-cluster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t.northwestern.edu/departments/it-services-support/research/computing/quest/general-access-allocation-types.html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70712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nuitrcs/examplejobs" TargetMode="External"/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publicdomainpictures.net/view-image.php?image=141965&amp;picture=isolated-white-snowflake" TargetMode="Externa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services.northwestern.edu/TDClient/30/Portal/KB/ArticleDet?ID=2234" TargetMode="Externa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publicdomainpictures.net/view-image.php?image=141965&amp;picture=isolated-white-snowflake" TargetMode="Externa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C7100-D33D-6A6F-4834-45D5071AE1CF}"/>
              </a:ext>
            </a:extLst>
          </p:cNvPr>
          <p:cNvSpPr/>
          <p:nvPr/>
        </p:nvSpPr>
        <p:spPr>
          <a:xfrm>
            <a:off x="11814" y="0"/>
            <a:ext cx="12180185" cy="2658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32" y="772697"/>
            <a:ext cx="12117124" cy="100536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Quest 101:</a:t>
            </a:r>
            <a:b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</a:br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Supercomputing at Northwestern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8417" y="2814196"/>
            <a:ext cx="9635165" cy="30696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endParaRPr lang="en-US" sz="3600" i="1" dirty="0">
              <a:ea typeface="Calibri"/>
              <a:cs typeface="Calibri"/>
            </a:endParaRPr>
          </a:p>
          <a:p>
            <a:r>
              <a:rPr lang="en-US" sz="3200">
                <a:ea typeface="Calibri"/>
                <a:cs typeface="Calibri"/>
              </a:rPr>
              <a:t>Slides </a:t>
            </a:r>
            <a:r>
              <a:rPr lang="en-US" sz="3200" dirty="0">
                <a:ea typeface="Calibri"/>
                <a:cs typeface="Calibri"/>
              </a:rPr>
              <a:t>are here:</a:t>
            </a:r>
          </a:p>
          <a:p>
            <a:r>
              <a:rPr lang="en-US" sz="3200" dirty="0">
                <a:ea typeface="Calibri"/>
                <a:cs typeface="Calibri"/>
                <a:hlinkClick r:id="rId3"/>
              </a:rPr>
              <a:t>https://github.com/nuitrcs/Quest101</a:t>
            </a:r>
            <a:endParaRPr lang="en-US" sz="3200" dirty="0">
              <a:ea typeface="Calibri"/>
              <a:cs typeface="Calibri"/>
            </a:endParaRPr>
          </a:p>
          <a:p>
            <a:endParaRPr lang="en-US" sz="3200" dirty="0">
              <a:ea typeface="Calibri"/>
              <a:cs typeface="Calibri"/>
            </a:endParaRPr>
          </a:p>
          <a:p>
            <a:r>
              <a:rPr lang="en-US" sz="3200" dirty="0">
                <a:ea typeface="Calibri"/>
                <a:cs typeface="Calibri"/>
              </a:rPr>
              <a:t>Haley Carter, Computational Specialist</a:t>
            </a:r>
          </a:p>
          <a:p>
            <a:r>
              <a:rPr lang="en-US" sz="3200" dirty="0">
                <a:ea typeface="Calibri"/>
                <a:cs typeface="Calibri"/>
              </a:rPr>
              <a:t>Matthew </a:t>
            </a:r>
            <a:r>
              <a:rPr lang="en-US" sz="3200" dirty="0" err="1">
                <a:ea typeface="Calibri"/>
                <a:cs typeface="Calibri"/>
              </a:rPr>
              <a:t>Gorby</a:t>
            </a:r>
            <a:r>
              <a:rPr lang="en-US" sz="3200" dirty="0">
                <a:ea typeface="Calibri"/>
                <a:cs typeface="Calibri"/>
              </a:rPr>
              <a:t>, Senior Computational Specialist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785B9D-7BD2-2183-4FF9-A6AD70B5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976" y="6039892"/>
            <a:ext cx="6246037" cy="81791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61A2846-1A8E-19EB-FBF9-3AA304C7887C}"/>
              </a:ext>
            </a:extLst>
          </p:cNvPr>
          <p:cNvSpPr txBox="1">
            <a:spLocks/>
          </p:cNvSpPr>
          <p:nvPr/>
        </p:nvSpPr>
        <p:spPr>
          <a:xfrm>
            <a:off x="1479566" y="1778065"/>
            <a:ext cx="9144000" cy="639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June 26, 2024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927" name="Shape 927"/>
          <p:cNvSpPr/>
          <p:nvPr/>
        </p:nvSpPr>
        <p:spPr>
          <a:xfrm>
            <a:off x="827400" y="1817348"/>
            <a:ext cx="8050411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r>
              <a:rPr lang="en-US" sz="3200" dirty="0"/>
              <a:t>There are several generations of nodes! 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1" y="2673907"/>
            <a:ext cx="4367953" cy="2117796"/>
          </a:xfrm>
          <a:prstGeom prst="rect">
            <a:avLst/>
          </a:prstGeom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H="1">
            <a:off x="1239483" y="2673907"/>
            <a:ext cx="14151" cy="24927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Connector 47"/>
          <p:cNvCxnSpPr>
            <a:cxnSpLocks/>
          </p:cNvCxnSpPr>
          <p:nvPr/>
        </p:nvCxnSpPr>
        <p:spPr>
          <a:xfrm flipH="1">
            <a:off x="3466211" y="2673907"/>
            <a:ext cx="7968" cy="24927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1" name="Shape 917"/>
          <p:cNvSpPr/>
          <p:nvPr/>
        </p:nvSpPr>
        <p:spPr>
          <a:xfrm>
            <a:off x="820013" y="4791690"/>
            <a:ext cx="433621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/>
              <a:t>Q9</a:t>
            </a:r>
          </a:p>
        </p:txBody>
      </p:sp>
      <p:sp>
        <p:nvSpPr>
          <p:cNvPr id="52" name="Shape 917"/>
          <p:cNvSpPr/>
          <p:nvPr/>
        </p:nvSpPr>
        <p:spPr>
          <a:xfrm>
            <a:off x="2070367" y="4791690"/>
            <a:ext cx="521156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/>
              <a:t>Q10</a:t>
            </a:r>
          </a:p>
        </p:txBody>
      </p:sp>
      <p:sp>
        <p:nvSpPr>
          <p:cNvPr id="56" name="Shape 917"/>
          <p:cNvSpPr/>
          <p:nvPr/>
        </p:nvSpPr>
        <p:spPr>
          <a:xfrm>
            <a:off x="3647418" y="4791688"/>
            <a:ext cx="694205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/>
              <a:t>Q11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8D04ECC-43D8-914A-AF4B-13302A426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8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Technical Specifications of Nodes Vary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43078D-0F0F-5E4B-8403-C80956544294}"/>
              </a:ext>
            </a:extLst>
          </p:cNvPr>
          <p:cNvCxnSpPr>
            <a:cxnSpLocks/>
          </p:cNvCxnSpPr>
          <p:nvPr/>
        </p:nvCxnSpPr>
        <p:spPr>
          <a:xfrm flipH="1">
            <a:off x="4343441" y="2673907"/>
            <a:ext cx="7968" cy="2492749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917">
            <a:extLst>
              <a:ext uri="{FF2B5EF4-FFF2-40B4-BE49-F238E27FC236}">
                <a16:creationId xmlns:a16="http://schemas.microsoft.com/office/drawing/2014/main" id="{7685E73F-2149-424A-8684-8D316CFE6C64}"/>
              </a:ext>
            </a:extLst>
          </p:cNvPr>
          <p:cNvSpPr/>
          <p:nvPr/>
        </p:nvSpPr>
        <p:spPr>
          <a:xfrm>
            <a:off x="4597652" y="4791692"/>
            <a:ext cx="770941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/>
              <a:t>Q12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C5F338C-E5C2-4446-BCA6-7EC7D841ADB7}"/>
              </a:ext>
            </a:extLst>
          </p:cNvPr>
          <p:cNvGraphicFramePr>
            <a:graphicFrameLocks noGrp="1"/>
          </p:cNvGraphicFramePr>
          <p:nvPr/>
        </p:nvGraphicFramePr>
        <p:xfrm>
          <a:off x="5579631" y="2673907"/>
          <a:ext cx="5920240" cy="35198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80060">
                  <a:extLst>
                    <a:ext uri="{9D8B030D-6E8A-4147-A177-3AD203B41FA5}">
                      <a16:colId xmlns:a16="http://schemas.microsoft.com/office/drawing/2014/main" val="3492408528"/>
                    </a:ext>
                  </a:extLst>
                </a:gridCol>
                <a:gridCol w="1480060">
                  <a:extLst>
                    <a:ext uri="{9D8B030D-6E8A-4147-A177-3AD203B41FA5}">
                      <a16:colId xmlns:a16="http://schemas.microsoft.com/office/drawing/2014/main" val="1118291694"/>
                    </a:ext>
                  </a:extLst>
                </a:gridCol>
                <a:gridCol w="1480060">
                  <a:extLst>
                    <a:ext uri="{9D8B030D-6E8A-4147-A177-3AD203B41FA5}">
                      <a16:colId xmlns:a16="http://schemas.microsoft.com/office/drawing/2014/main" val="2875902541"/>
                    </a:ext>
                  </a:extLst>
                </a:gridCol>
                <a:gridCol w="1480060">
                  <a:extLst>
                    <a:ext uri="{9D8B030D-6E8A-4147-A177-3AD203B41FA5}">
                      <a16:colId xmlns:a16="http://schemas.microsoft.com/office/drawing/2014/main" val="1526613400"/>
                    </a:ext>
                  </a:extLst>
                </a:gridCol>
              </a:tblGrid>
              <a:tr h="911232">
                <a:tc>
                  <a:txBody>
                    <a:bodyPr/>
                    <a:lstStyle/>
                    <a:p>
                      <a:r>
                        <a:rPr lang="en-US" sz="1900" dirty="0"/>
                        <a:t>Generation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# cores </a:t>
                      </a:r>
                    </a:p>
                    <a:p>
                      <a:r>
                        <a:rPr lang="en-US" sz="1900"/>
                        <a:t>per node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Total memory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Memory </a:t>
                      </a:r>
                    </a:p>
                    <a:p>
                      <a:r>
                        <a:rPr lang="en-US" sz="1900"/>
                        <a:t>per core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44524869"/>
                  </a:ext>
                </a:extLst>
              </a:tr>
              <a:tr h="652157">
                <a:tc>
                  <a:txBody>
                    <a:bodyPr/>
                    <a:lstStyle/>
                    <a:p>
                      <a:r>
                        <a:rPr lang="en-US" sz="1900"/>
                        <a:t>Q9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40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192 GB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~4.8 GB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922771233"/>
                  </a:ext>
                </a:extLst>
              </a:tr>
              <a:tr h="652157">
                <a:tc>
                  <a:txBody>
                    <a:bodyPr/>
                    <a:lstStyle/>
                    <a:p>
                      <a:r>
                        <a:rPr lang="en-US" sz="1900"/>
                        <a:t>Q10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52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192 GB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~3.7 GB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4452518"/>
                  </a:ext>
                </a:extLst>
              </a:tr>
              <a:tr h="652157">
                <a:tc>
                  <a:txBody>
                    <a:bodyPr/>
                    <a:lstStyle/>
                    <a:p>
                      <a:r>
                        <a:rPr lang="en-US" sz="1900"/>
                        <a:t>Q11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64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256GB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~4GB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841758395"/>
                  </a:ext>
                </a:extLst>
              </a:tr>
              <a:tr h="652157">
                <a:tc>
                  <a:txBody>
                    <a:bodyPr/>
                    <a:lstStyle/>
                    <a:p>
                      <a:r>
                        <a:rPr lang="en-US" sz="1900"/>
                        <a:t>Q12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64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256GB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~4GB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2638653718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ED9674F-4F7D-6C4D-82D4-83A2E2FAE59B}"/>
              </a:ext>
            </a:extLst>
          </p:cNvPr>
          <p:cNvSpPr/>
          <p:nvPr/>
        </p:nvSpPr>
        <p:spPr>
          <a:xfrm>
            <a:off x="8561529" y="3591171"/>
            <a:ext cx="1420211" cy="2602597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A11ED9-AA5D-1043-9719-0315DD617DCB}"/>
              </a:ext>
            </a:extLst>
          </p:cNvPr>
          <p:cNvSpPr/>
          <p:nvPr/>
        </p:nvSpPr>
        <p:spPr>
          <a:xfrm>
            <a:off x="10031985" y="3591170"/>
            <a:ext cx="1420211" cy="2602596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Shape 917">
            <a:extLst>
              <a:ext uri="{FF2B5EF4-FFF2-40B4-BE49-F238E27FC236}">
                <a16:creationId xmlns:a16="http://schemas.microsoft.com/office/drawing/2014/main" id="{EE87A578-B4D0-7982-59D2-B9EA655DDCAA}"/>
              </a:ext>
            </a:extLst>
          </p:cNvPr>
          <p:cNvSpPr/>
          <p:nvPr/>
        </p:nvSpPr>
        <p:spPr>
          <a:xfrm>
            <a:off x="870258" y="3545317"/>
            <a:ext cx="369225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>
                <a:solidFill>
                  <a:schemeClr val="bg2"/>
                </a:solidFill>
                <a:highlight>
                  <a:srgbClr val="000000"/>
                </a:highlight>
              </a:rPr>
              <a:t>96</a:t>
            </a:r>
          </a:p>
        </p:txBody>
      </p:sp>
      <p:sp>
        <p:nvSpPr>
          <p:cNvPr id="5" name="Shape 917">
            <a:extLst>
              <a:ext uri="{FF2B5EF4-FFF2-40B4-BE49-F238E27FC236}">
                <a16:creationId xmlns:a16="http://schemas.microsoft.com/office/drawing/2014/main" id="{BCD46645-45CF-C474-2667-B6B112E19F95}"/>
              </a:ext>
            </a:extLst>
          </p:cNvPr>
          <p:cNvSpPr/>
          <p:nvPr/>
        </p:nvSpPr>
        <p:spPr>
          <a:xfrm>
            <a:off x="2091371" y="3559506"/>
            <a:ext cx="705635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>
                <a:solidFill>
                  <a:schemeClr val="bg2"/>
                </a:solidFill>
                <a:highlight>
                  <a:srgbClr val="000000"/>
                </a:highlight>
              </a:rPr>
              <a:t>532</a:t>
            </a:r>
          </a:p>
        </p:txBody>
      </p:sp>
      <p:sp>
        <p:nvSpPr>
          <p:cNvPr id="6" name="Shape 917">
            <a:extLst>
              <a:ext uri="{FF2B5EF4-FFF2-40B4-BE49-F238E27FC236}">
                <a16:creationId xmlns:a16="http://schemas.microsoft.com/office/drawing/2014/main" id="{5C4B3059-6699-24A2-3CB9-88FAA6EE7AA9}"/>
              </a:ext>
            </a:extLst>
          </p:cNvPr>
          <p:cNvSpPr/>
          <p:nvPr/>
        </p:nvSpPr>
        <p:spPr>
          <a:xfrm>
            <a:off x="3701876" y="3545313"/>
            <a:ext cx="639747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>
                <a:solidFill>
                  <a:schemeClr val="bg2"/>
                </a:solidFill>
                <a:highlight>
                  <a:srgbClr val="000000"/>
                </a:highlight>
              </a:rPr>
              <a:t>208</a:t>
            </a:r>
          </a:p>
        </p:txBody>
      </p:sp>
      <p:sp>
        <p:nvSpPr>
          <p:cNvPr id="7" name="Shape 917">
            <a:extLst>
              <a:ext uri="{FF2B5EF4-FFF2-40B4-BE49-F238E27FC236}">
                <a16:creationId xmlns:a16="http://schemas.microsoft.com/office/drawing/2014/main" id="{FC0CD2CE-0B2A-6182-5423-D6A9AD0BBC4E}"/>
              </a:ext>
            </a:extLst>
          </p:cNvPr>
          <p:cNvSpPr/>
          <p:nvPr/>
        </p:nvSpPr>
        <p:spPr>
          <a:xfrm>
            <a:off x="4539701" y="3545314"/>
            <a:ext cx="555416" cy="37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r>
              <a:rPr lang="en-US" sz="1968" dirty="0">
                <a:solidFill>
                  <a:schemeClr val="bg2"/>
                </a:solidFill>
                <a:highlight>
                  <a:srgbClr val="000000"/>
                </a:highlight>
              </a:rPr>
              <a:t>212</a:t>
            </a:r>
          </a:p>
        </p:txBody>
      </p:sp>
    </p:spTree>
    <p:extLst>
      <p:ext uri="{BB962C8B-B14F-4D97-AF65-F5344CB8AC3E}">
        <p14:creationId xmlns:p14="http://schemas.microsoft.com/office/powerpoint/2010/main" val="72740129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6" grpId="0" animBg="1"/>
      <p:bldP spid="13" grpId="0" animBg="1"/>
      <p:bldP spid="15" grpId="0" animBg="1"/>
      <p:bldP spid="16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FB970C8-0838-8241-003F-2F0FFCE92B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44" y="1315220"/>
            <a:ext cx="5459369" cy="3677404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1542A7-2AF4-579B-ABCD-3CB54353394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56224" y="1898233"/>
            <a:ext cx="6524752" cy="2803986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Download a container</a:t>
            </a:r>
          </a:p>
          <a:p>
            <a:pPr lvl="1"/>
            <a:r>
              <a:rPr lang="en-US" sz="2000" dirty="0">
                <a:latin typeface="Courier" pitchFamily="2" charset="0"/>
              </a:rPr>
              <a:t>singularity pull docker://ubuntu</a:t>
            </a:r>
          </a:p>
          <a:p>
            <a:r>
              <a:rPr lang="en-US" sz="3600" dirty="0">
                <a:latin typeface="+mn-lt"/>
              </a:rPr>
              <a:t>Download a specific version</a:t>
            </a:r>
          </a:p>
          <a:p>
            <a:pPr lvl="1"/>
            <a:r>
              <a:rPr lang="en-US" sz="1800" dirty="0">
                <a:latin typeface="Courier" pitchFamily="2" charset="0"/>
              </a:rPr>
              <a:t>singularity pull docker://</a:t>
            </a:r>
            <a:r>
              <a:rPr lang="en-US" sz="1800" dirty="0" err="1">
                <a:latin typeface="Courier" pitchFamily="2" charset="0"/>
              </a:rPr>
              <a:t>ubuntu:jammy</a:t>
            </a:r>
            <a:endParaRPr lang="en-US" sz="1800" dirty="0">
              <a:latin typeface="Courie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71996-21DD-98EF-9EB0-1133A03E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620BDC-413D-137D-6C89-E20420509193}"/>
              </a:ext>
            </a:extLst>
          </p:cNvPr>
          <p:cNvSpPr txBox="1">
            <a:spLocks/>
          </p:cNvSpPr>
          <p:nvPr/>
        </p:nvSpPr>
        <p:spPr>
          <a:xfrm>
            <a:off x="0" y="47179"/>
            <a:ext cx="11785600" cy="88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/>
              <a:t>How To Obtain an Already Built Container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748254ED-DBD9-490D-6503-4F86EFC70980}"/>
              </a:ext>
            </a:extLst>
          </p:cNvPr>
          <p:cNvSpPr txBox="1">
            <a:spLocks/>
          </p:cNvSpPr>
          <p:nvPr/>
        </p:nvSpPr>
        <p:spPr>
          <a:xfrm>
            <a:off x="5856224" y="4920880"/>
            <a:ext cx="6110732" cy="1373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32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667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latin typeface="+mn-lt"/>
              </a:rPr>
              <a:t>Note: you’ll need to load the module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</a:t>
            </a:r>
            <a:r>
              <a:rPr lang="en-US" sz="3000" dirty="0">
                <a:latin typeface="+mn-lt"/>
              </a:rPr>
              <a:t> on Quest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723661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9: Pull a container to 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Load the singularity/3.8.1 module.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Make sure you’re in your named directory (or home).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Pull the container for </a:t>
            </a:r>
            <a:r>
              <a:rPr lang="en-US" sz="3733" dirty="0" err="1"/>
              <a:t>EnTAP</a:t>
            </a:r>
            <a:r>
              <a:rPr lang="en-US" sz="3733" dirty="0"/>
              <a:t> using:</a:t>
            </a:r>
          </a:p>
          <a:p>
            <a:pPr marL="0" indent="0">
              <a:buNone/>
            </a:pPr>
            <a:r>
              <a:rPr lang="en-US" sz="3733" dirty="0"/>
              <a:t>	</a:t>
            </a:r>
          </a:p>
          <a:p>
            <a:pPr marL="0" indent="0">
              <a:buNone/>
            </a:pPr>
            <a:r>
              <a:rPr lang="en-US" sz="2800" dirty="0">
                <a:latin typeface="Lucida Console" panose="020B0609040504020204" pitchFamily="49" charset="0"/>
              </a:rPr>
              <a:t>singularity pull docker://</a:t>
            </a:r>
            <a:r>
              <a:rPr lang="en-US" sz="2800" dirty="0" err="1">
                <a:latin typeface="Lucida Console" panose="020B0609040504020204" pitchFamily="49" charset="0"/>
              </a:rPr>
              <a:t>plantgenomics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easel:entap</a:t>
            </a:r>
            <a:endParaRPr lang="en-US" sz="28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3733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902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FDAC4-F79E-ED91-26CF-96DFA7438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845909"/>
            <a:ext cx="11891264" cy="1823325"/>
          </a:xfrm>
        </p:spPr>
        <p:txBody>
          <a:bodyPr>
            <a:noAutofit/>
          </a:bodyPr>
          <a:lstStyle/>
          <a:p>
            <a:pPr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Aside from the access to the local or host filesystem, 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singularity shell</a:t>
            </a: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like logging into and using a completely different computer.</a:t>
            </a:r>
          </a:p>
          <a:p>
            <a:pPr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Almost all programs and software in the container will be different than that of your host system, even programs that live in the same location.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71996-21DD-98EF-9EB0-1133A03E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620BDC-413D-137D-6C89-E20420509193}"/>
              </a:ext>
            </a:extLst>
          </p:cNvPr>
          <p:cNvSpPr txBox="1">
            <a:spLocks/>
          </p:cNvSpPr>
          <p:nvPr/>
        </p:nvSpPr>
        <p:spPr>
          <a:xfrm>
            <a:off x="0" y="47179"/>
            <a:ext cx="11785600" cy="88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/>
              <a:t>Using a Container: </a:t>
            </a:r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singularity shell</a:t>
            </a:r>
            <a:endParaRPr lang="en-US" sz="44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8B7887-8113-3B07-5309-B8A1222DD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255" y="2695940"/>
            <a:ext cx="9889490" cy="130805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ourier" pitchFamily="2" charset="0"/>
              </a:rPr>
              <a:t>## ‘outside’ container ##</a:t>
            </a:r>
          </a:p>
          <a:p>
            <a:r>
              <a:rPr lang="en-US" sz="1700">
                <a:latin typeface="Courier" pitchFamily="2" charset="0"/>
              </a:rPr>
              <a:t>[quser31 part1]$ grep --version</a:t>
            </a:r>
          </a:p>
          <a:p>
            <a:r>
              <a:rPr lang="en-US" sz="1700">
                <a:latin typeface="Courier" pitchFamily="2" charset="0"/>
              </a:rPr>
              <a:t>grep (GNU grep) </a:t>
            </a:r>
            <a:r>
              <a:rPr lang="en-US" sz="1700" b="1">
                <a:latin typeface="Courier" pitchFamily="2" charset="0"/>
              </a:rPr>
              <a:t>2.20</a:t>
            </a:r>
          </a:p>
          <a:p>
            <a:r>
              <a:rPr lang="en-US" sz="1700">
                <a:latin typeface="Courier" pitchFamily="2" charset="0"/>
              </a:rPr>
              <a:t>[quser31 part1]$ cat /</a:t>
            </a:r>
            <a:r>
              <a:rPr lang="en-US" sz="1700" err="1">
                <a:latin typeface="Courier" pitchFamily="2" charset="0"/>
              </a:rPr>
              <a:t>etc</a:t>
            </a:r>
            <a:r>
              <a:rPr lang="en-US" sz="1700">
                <a:latin typeface="Courier" pitchFamily="2" charset="0"/>
              </a:rPr>
              <a:t>/</a:t>
            </a:r>
            <a:r>
              <a:rPr lang="en-US" sz="1700" err="1">
                <a:latin typeface="Courier" pitchFamily="2" charset="0"/>
              </a:rPr>
              <a:t>redhat</a:t>
            </a:r>
            <a:r>
              <a:rPr lang="en-US" sz="1700">
                <a:latin typeface="Courier" pitchFamily="2" charset="0"/>
              </a:rPr>
              <a:t>-release</a:t>
            </a:r>
          </a:p>
          <a:p>
            <a:r>
              <a:rPr lang="en-US" sz="1700" b="1">
                <a:latin typeface="Courier" pitchFamily="2" charset="0"/>
              </a:rPr>
              <a:t>Red Hat Enterprise Linux Server release 7.9 (</a:t>
            </a:r>
            <a:r>
              <a:rPr lang="en-US" sz="1700" b="1" err="1">
                <a:latin typeface="Courier" pitchFamily="2" charset="0"/>
              </a:rPr>
              <a:t>Maipo</a:t>
            </a:r>
            <a:r>
              <a:rPr lang="en-US" sz="1700" b="1">
                <a:latin typeface="Courier" pitchFamily="2" charset="0"/>
              </a:rPr>
              <a:t>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9C072F-505F-10D9-524C-1E4192C6C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191" y="4144956"/>
            <a:ext cx="9889490" cy="2092881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ourier" pitchFamily="2" charset="0"/>
              </a:rPr>
              <a:t>## ‘inside’ container ##</a:t>
            </a:r>
          </a:p>
          <a:p>
            <a:r>
              <a:rPr lang="en-US" sz="1700">
                <a:latin typeface="Courier" pitchFamily="2" charset="0"/>
              </a:rPr>
              <a:t>[quser31 part1]$ singularity shell </a:t>
            </a:r>
            <a:r>
              <a:rPr lang="en-US" sz="1700" err="1">
                <a:latin typeface="Courier" pitchFamily="2" charset="0"/>
              </a:rPr>
              <a:t>ubuntu_jammy.sif</a:t>
            </a:r>
            <a:r>
              <a:rPr lang="en-US" sz="1700">
                <a:latin typeface="Courier" pitchFamily="2" charset="0"/>
              </a:rPr>
              <a:t> </a:t>
            </a:r>
          </a:p>
          <a:p>
            <a:r>
              <a:rPr lang="en-US" sz="1700">
                <a:latin typeface="Courier" pitchFamily="2" charset="0"/>
              </a:rPr>
              <a:t>Singularity&gt; grep --version</a:t>
            </a:r>
          </a:p>
          <a:p>
            <a:r>
              <a:rPr lang="en-US" sz="1700">
                <a:latin typeface="Courier" pitchFamily="2" charset="0"/>
              </a:rPr>
              <a:t>grep (GNU grep) </a:t>
            </a:r>
            <a:r>
              <a:rPr lang="en-US" sz="1700" b="1">
                <a:latin typeface="Courier" pitchFamily="2" charset="0"/>
              </a:rPr>
              <a:t>3.7</a:t>
            </a:r>
          </a:p>
          <a:p>
            <a:r>
              <a:rPr lang="en-US" sz="1700">
                <a:latin typeface="Courier" pitchFamily="2" charset="0"/>
              </a:rPr>
              <a:t>Singularity&gt; cat /</a:t>
            </a:r>
            <a:r>
              <a:rPr lang="en-US" sz="1700" err="1">
                <a:latin typeface="Courier" pitchFamily="2" charset="0"/>
              </a:rPr>
              <a:t>etc</a:t>
            </a:r>
            <a:r>
              <a:rPr lang="en-US" sz="1700">
                <a:latin typeface="Courier" pitchFamily="2" charset="0"/>
              </a:rPr>
              <a:t>/</a:t>
            </a:r>
            <a:r>
              <a:rPr lang="en-US" sz="1700" err="1">
                <a:latin typeface="Courier" pitchFamily="2" charset="0"/>
              </a:rPr>
              <a:t>os</a:t>
            </a:r>
            <a:r>
              <a:rPr lang="en-US" sz="1700">
                <a:latin typeface="Courier" pitchFamily="2" charset="0"/>
              </a:rPr>
              <a:t>-release</a:t>
            </a:r>
          </a:p>
          <a:p>
            <a:r>
              <a:rPr lang="en-US" sz="1700">
                <a:latin typeface="Courier" pitchFamily="2" charset="0"/>
              </a:rPr>
              <a:t>PRETTY_NAME="Ubuntu 22.04.4 LTS"</a:t>
            </a:r>
          </a:p>
          <a:p>
            <a:r>
              <a:rPr lang="en-US" sz="1700">
                <a:latin typeface="Courier" pitchFamily="2" charset="0"/>
              </a:rPr>
              <a:t>...</a:t>
            </a:r>
          </a:p>
          <a:p>
            <a:r>
              <a:rPr lang="en-US" sz="1700">
                <a:latin typeface="Courier" pitchFamily="2" charset="0"/>
              </a:rPr>
              <a:t>VERSION="</a:t>
            </a:r>
            <a:r>
              <a:rPr lang="en-US" sz="1700" b="1">
                <a:latin typeface="Courier" pitchFamily="2" charset="0"/>
              </a:rPr>
              <a:t>22.04.4 LTS (</a:t>
            </a:r>
            <a:r>
              <a:rPr lang="en-US" sz="1700" b="1" err="1">
                <a:latin typeface="Courier" pitchFamily="2" charset="0"/>
              </a:rPr>
              <a:t>Jammy</a:t>
            </a:r>
            <a:r>
              <a:rPr lang="en-US" sz="1700" b="1">
                <a:latin typeface="Courier" pitchFamily="2" charset="0"/>
              </a:rPr>
              <a:t> Jellyfish</a:t>
            </a:r>
            <a:r>
              <a:rPr lang="en-US" sz="1700">
                <a:latin typeface="Courier" pitchFamily="2" charset="0"/>
              </a:rPr>
              <a:t>)"</a:t>
            </a:r>
          </a:p>
        </p:txBody>
      </p:sp>
    </p:spTree>
    <p:extLst>
      <p:ext uri="{BB962C8B-B14F-4D97-AF65-F5344CB8AC3E}">
        <p14:creationId xmlns:p14="http://schemas.microsoft.com/office/powerpoint/2010/main" val="1485874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FDAC4-F79E-ED91-26CF-96DFA74382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973925"/>
            <a:ext cx="11684000" cy="20822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singularity exec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very much akin to running a command on a remote machine using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lvl="1"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</a:t>
            </a:r>
            <a:r>
              <a:rPr kumimoji="0" lang="en-US" sz="28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280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you can run a given command on a remote computer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71996-21DD-98EF-9EB0-1133A03E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620BDC-413D-137D-6C89-E20420509193}"/>
              </a:ext>
            </a:extLst>
          </p:cNvPr>
          <p:cNvSpPr txBox="1">
            <a:spLocks/>
          </p:cNvSpPr>
          <p:nvPr/>
        </p:nvSpPr>
        <p:spPr>
          <a:xfrm>
            <a:off x="0" y="47179"/>
            <a:ext cx="11785600" cy="88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4400"/>
              <a:t>Using a Container: </a:t>
            </a:r>
            <a:r>
              <a:rPr lang="en-US" sz="4400">
                <a:latin typeface="Courier New" panose="02070309020205020404" pitchFamily="49" charset="0"/>
                <a:cs typeface="Courier New" panose="02070309020205020404" pitchFamily="49" charset="0"/>
              </a:rPr>
              <a:t>singularity exec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8BD698-1413-9468-C7E1-FB2E6D33F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94" y="3061114"/>
            <a:ext cx="10282809" cy="923330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urier" pitchFamily="2" charset="0"/>
              </a:rPr>
              <a:t>## ‘outside’ container ##</a:t>
            </a:r>
          </a:p>
          <a:p>
            <a:r>
              <a:rPr lang="en-US" sz="2000">
                <a:latin typeface="Courier" pitchFamily="2" charset="0"/>
              </a:rPr>
              <a:t>[quser31 part1]$ grep --version</a:t>
            </a:r>
          </a:p>
          <a:p>
            <a:r>
              <a:rPr lang="en-US" sz="2000">
                <a:latin typeface="Courier" pitchFamily="2" charset="0"/>
              </a:rPr>
              <a:t>grep (GNU grep) </a:t>
            </a:r>
            <a:r>
              <a:rPr lang="en-US" sz="2000" b="1">
                <a:latin typeface="Courier" pitchFamily="2" charset="0"/>
              </a:rPr>
              <a:t>2.20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78D03EA-339E-AA56-FCB0-80A5C54B5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595" y="4465883"/>
            <a:ext cx="10282809" cy="123110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urier" pitchFamily="2" charset="0"/>
              </a:rPr>
              <a:t>## ‘inside’ container ##</a:t>
            </a:r>
          </a:p>
          <a:p>
            <a:r>
              <a:rPr lang="en-US" sz="2000">
                <a:latin typeface="Courier" pitchFamily="2" charset="0"/>
              </a:rPr>
              <a:t>[quser31 part1]$ singularity exec </a:t>
            </a:r>
            <a:r>
              <a:rPr lang="en-US" sz="2000" err="1">
                <a:latin typeface="Courier" pitchFamily="2" charset="0"/>
              </a:rPr>
              <a:t>ubuntu_jammy.sif</a:t>
            </a:r>
            <a:r>
              <a:rPr lang="en-US" sz="2000">
                <a:latin typeface="Courier" pitchFamily="2" charset="0"/>
              </a:rPr>
              <a:t> grep --version</a:t>
            </a:r>
          </a:p>
          <a:p>
            <a:r>
              <a:rPr lang="en-US" sz="2000">
                <a:latin typeface="Courier" pitchFamily="2" charset="0"/>
              </a:rPr>
              <a:t>grep (GNU grep) </a:t>
            </a:r>
            <a:r>
              <a:rPr lang="en-US" sz="2000" b="1">
                <a:latin typeface="Courier" pitchFamily="2" charset="0"/>
              </a:rPr>
              <a:t>3.7</a:t>
            </a:r>
          </a:p>
          <a:p>
            <a:r>
              <a:rPr lang="en-US" sz="2000">
                <a:latin typeface="Courier" pitchFamily="2" charset="0"/>
              </a:rPr>
              <a:t>[quser31 part1]$</a:t>
            </a:r>
            <a:endParaRPr lang="en-US" sz="2000" b="1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35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9: Use a container on 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(Load the singularity/3.8.1 module.)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Make sure you’re in your named directory (or home).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Enter the container for </a:t>
            </a:r>
            <a:r>
              <a:rPr lang="en-US" sz="3733" dirty="0" err="1"/>
              <a:t>EnTAP</a:t>
            </a:r>
            <a:r>
              <a:rPr lang="en-US" sz="3733" dirty="0"/>
              <a:t> using:</a:t>
            </a:r>
          </a:p>
          <a:p>
            <a:pPr marL="0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singularity shell -B /projects </a:t>
            </a:r>
            <a:r>
              <a:rPr lang="en-US" sz="3200" dirty="0" err="1">
                <a:latin typeface="Lucida Console" panose="020B0609040504020204" pitchFamily="49" charset="0"/>
              </a:rPr>
              <a:t>easel_entap.sif</a:t>
            </a:r>
            <a:endParaRPr lang="en-US" sz="3200" dirty="0"/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Enter the </a:t>
            </a:r>
            <a:r>
              <a:rPr lang="en-US" sz="3733" dirty="0" err="1"/>
              <a:t>EnTAP</a:t>
            </a:r>
            <a:r>
              <a:rPr lang="en-US" sz="3733" dirty="0"/>
              <a:t> command to see the help menu:</a:t>
            </a:r>
          </a:p>
          <a:p>
            <a:pPr marL="0" indent="0">
              <a:buNone/>
            </a:pPr>
            <a:r>
              <a:rPr lang="en-US" sz="3200" dirty="0" err="1">
                <a:latin typeface="Lucida Console" panose="020B0609040504020204" pitchFamily="49" charset="0"/>
              </a:rPr>
              <a:t>EnTAP</a:t>
            </a:r>
            <a:endParaRPr lang="en-US" sz="3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3733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281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AE1A-CEB3-509F-E177-A38CCFF4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would a job script look like with a container?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C8705-D06D-6127-3655-1541FEC8D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47500" lnSpcReduction="20000"/>
          </a:bodyPr>
          <a:lstStyle/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!#/bin/bash</a:t>
            </a: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--account e32431</a:t>
            </a:r>
            <a:endParaRPr lang="en-US" sz="5400" dirty="0">
              <a:solidFill>
                <a:schemeClr val="tx1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--partition short</a:t>
            </a: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--time 00:10:00</a:t>
            </a: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module </a:t>
            </a:r>
            <a:r>
              <a:rPr lang="en-US" sz="5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puge</a:t>
            </a:r>
            <a:endParaRPr lang="en-US" sz="5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module load singularity/3.8.1</a:t>
            </a:r>
          </a:p>
          <a:p>
            <a:pPr marL="457200" lvl="1" indent="0">
              <a:buNone/>
            </a:pPr>
            <a:endParaRPr lang="en-US" sz="5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singularity exec -B /projects </a:t>
            </a:r>
            <a:r>
              <a:rPr lang="en-US" sz="5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easel_entap.sif</a:t>
            </a:r>
            <a:r>
              <a:rPr lang="en-US" sz="5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5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EnTAP</a:t>
            </a:r>
            <a:endParaRPr lang="en-US" sz="6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405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675005-FF47-3FCF-AA8B-C181B08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51" dirty="0"/>
              <a:t>Quest 101: Supercomputing at Northwestern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E94F6-40F7-02B6-5B84-C631C7245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36914"/>
            <a:ext cx="11988800" cy="51951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6554" indent="-456554"/>
            <a:r>
              <a:rPr lang="en-US" sz="3200" dirty="0"/>
              <a:t>What is Quest?</a:t>
            </a:r>
          </a:p>
          <a:p>
            <a:pPr marL="913754" lvl="1" indent="-456554"/>
            <a:r>
              <a:rPr lang="en-US" sz="2800" dirty="0"/>
              <a:t>What resources are available?</a:t>
            </a:r>
          </a:p>
          <a:p>
            <a:pPr marL="913754" lvl="1" indent="-456554"/>
            <a:r>
              <a:rPr lang="en-US" sz="2800" dirty="0"/>
              <a:t>How do I get access?</a:t>
            </a:r>
          </a:p>
          <a:p>
            <a:pPr marL="456554" indent="-456554"/>
            <a:r>
              <a:rPr lang="en-US" sz="3200" dirty="0"/>
              <a:t>How do I log on?</a:t>
            </a:r>
          </a:p>
          <a:p>
            <a:pPr marL="456554" indent="-456554"/>
            <a:r>
              <a:rPr lang="en-US" sz="3200" dirty="0"/>
              <a:t>How do I navigate the file system and where should I store things?</a:t>
            </a:r>
          </a:p>
          <a:p>
            <a:pPr marL="913754" lvl="1" indent="-456554"/>
            <a:r>
              <a:rPr lang="en-US" sz="2800" dirty="0"/>
              <a:t>Command line tutorial</a:t>
            </a:r>
          </a:p>
          <a:p>
            <a:pPr marL="456554" indent="-456554"/>
            <a:r>
              <a:rPr lang="en-US" sz="3200" dirty="0"/>
              <a:t>Software modules available on Quest</a:t>
            </a:r>
          </a:p>
          <a:p>
            <a:pPr marL="456554" indent="-456554"/>
            <a:r>
              <a:rPr lang="en-US" sz="3200" dirty="0"/>
              <a:t>Submitting jobs</a:t>
            </a:r>
          </a:p>
          <a:p>
            <a:pPr marL="913754" lvl="1" indent="-456554"/>
            <a:r>
              <a:rPr lang="en-US" sz="2800" dirty="0"/>
              <a:t>writing a job script</a:t>
            </a:r>
          </a:p>
          <a:p>
            <a:pPr marL="913754" lvl="1" indent="-456554"/>
            <a:r>
              <a:rPr lang="en-US" sz="2800" dirty="0"/>
              <a:t>interactive jobs</a:t>
            </a:r>
            <a:endParaRPr lang="en-US" sz="3200" dirty="0"/>
          </a:p>
          <a:p>
            <a:pPr marL="456554" indent="-456554"/>
            <a:endParaRPr lang="en-US" sz="2651" dirty="0"/>
          </a:p>
        </p:txBody>
      </p:sp>
      <p:sp>
        <p:nvSpPr>
          <p:cNvPr id="1032" name="Shape 10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106</a:t>
            </a:fld>
            <a:endParaRPr/>
          </a:p>
        </p:txBody>
      </p:sp>
      <p:sp>
        <p:nvSpPr>
          <p:cNvPr id="1045" name="Shape 949"/>
          <p:cNvSpPr txBox="1"/>
          <p:nvPr/>
        </p:nvSpPr>
        <p:spPr>
          <a:xfrm>
            <a:off x="2413499" y="149888"/>
            <a:ext cx="72200" cy="58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endParaRPr sz="3304"/>
          </a:p>
        </p:txBody>
      </p:sp>
    </p:spTree>
    <p:extLst>
      <p:ext uri="{BB962C8B-B14F-4D97-AF65-F5344CB8AC3E}">
        <p14:creationId xmlns:p14="http://schemas.microsoft.com/office/powerpoint/2010/main" val="21118480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E1CA-E6E9-B4CC-F398-7D3962444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56554" indent="-456554"/>
            <a:r>
              <a:rPr lang="en-US" sz="3600" dirty="0"/>
              <a:t>Browser-based options for interacting with Quest</a:t>
            </a:r>
          </a:p>
          <a:p>
            <a:pPr marL="913754" lvl="1" indent="-456554"/>
            <a:r>
              <a:rPr lang="en-US" sz="3067" dirty="0"/>
              <a:t>Quest OnDemand</a:t>
            </a:r>
          </a:p>
          <a:p>
            <a:pPr marL="913754" lvl="1" indent="-456554"/>
            <a:r>
              <a:rPr lang="en-US" sz="3067" dirty="0"/>
              <a:t>Quest Analytics Nodes</a:t>
            </a:r>
          </a:p>
          <a:p>
            <a:pPr marL="456554" indent="-456554"/>
            <a:r>
              <a:rPr lang="en-US" sz="3600" dirty="0"/>
              <a:t>What if the software I need isn’t already a module?</a:t>
            </a:r>
          </a:p>
          <a:p>
            <a:pPr marL="913754" lvl="1" indent="-456554"/>
            <a:r>
              <a:rPr lang="en-US" sz="3200" dirty="0" err="1"/>
              <a:t>Conda</a:t>
            </a:r>
            <a:r>
              <a:rPr lang="en-US" sz="3200" dirty="0"/>
              <a:t> virtual environments</a:t>
            </a:r>
          </a:p>
          <a:p>
            <a:pPr marL="913754" lvl="1" indent="-456554"/>
            <a:r>
              <a:rPr lang="en-US" sz="3200" dirty="0"/>
              <a:t>Docker and singularity containers</a:t>
            </a:r>
          </a:p>
          <a:p>
            <a:pPr marL="456554" indent="-456554"/>
            <a:r>
              <a:rPr lang="en-US" sz="3600" dirty="0"/>
              <a:t>Time for questions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72EA06-BE59-99C2-6BE9-10AAE59FA028}"/>
              </a:ext>
            </a:extLst>
          </p:cNvPr>
          <p:cNvSpPr txBox="1">
            <a:spLocks/>
          </p:cNvSpPr>
          <p:nvPr/>
        </p:nvSpPr>
        <p:spPr>
          <a:xfrm>
            <a:off x="355600" y="288924"/>
            <a:ext cx="11785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1"/>
              <a:t>Quest 101: Supercomputing at Northwestern</a:t>
            </a:r>
            <a:endParaRPr lang="en-US" sz="4251" dirty="0"/>
          </a:p>
        </p:txBody>
      </p:sp>
    </p:spTree>
    <p:extLst>
      <p:ext uri="{BB962C8B-B14F-4D97-AF65-F5344CB8AC3E}">
        <p14:creationId xmlns:p14="http://schemas.microsoft.com/office/powerpoint/2010/main" val="159077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675005-FF47-3FCF-AA8B-C181B08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51"/>
              <a:t>General Access Specialty Nodes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E94F6-40F7-02B6-5B84-C631C7245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0"/>
            <a:ext cx="11988800" cy="42682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54" indent="-456554"/>
            <a:r>
              <a:rPr lang="en-US" sz="2651" dirty="0"/>
              <a:t>12 nodes x2 40GB NVIDIA A100 GPUs.</a:t>
            </a:r>
          </a:p>
          <a:p>
            <a:pPr marL="456554" indent="-456554"/>
            <a:r>
              <a:rPr lang="en-US" sz="2651" dirty="0"/>
              <a:t>16 nodes x4 80GB NVIDIA A100 GPUs.</a:t>
            </a:r>
            <a:r>
              <a:rPr lang="en-US" sz="2651" u="sng" dirty="0"/>
              <a:t> </a:t>
            </a:r>
            <a:endParaRPr lang="en-US" sz="2651" dirty="0"/>
          </a:p>
          <a:p>
            <a:pPr marL="456554" indent="-456554"/>
            <a:r>
              <a:rPr lang="en-US" sz="2651" dirty="0"/>
              <a:t>One High Memory Node with 1.5TB of RAM.</a:t>
            </a:r>
          </a:p>
        </p:txBody>
      </p:sp>
      <p:sp>
        <p:nvSpPr>
          <p:cNvPr id="1032" name="Shape 10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045" name="Shape 949"/>
          <p:cNvSpPr txBox="1"/>
          <p:nvPr/>
        </p:nvSpPr>
        <p:spPr>
          <a:xfrm>
            <a:off x="2413499" y="149888"/>
            <a:ext cx="72200" cy="58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endParaRPr sz="3304"/>
          </a:p>
        </p:txBody>
      </p:sp>
      <p:pic>
        <p:nvPicPr>
          <p:cNvPr id="2" name="Picture 2" descr="A computer chip with text above&#10;&#10;Description automatically generated">
            <a:extLst>
              <a:ext uri="{FF2B5EF4-FFF2-40B4-BE49-F238E27FC236}">
                <a16:creationId xmlns:a16="http://schemas.microsoft.com/office/drawing/2014/main" id="{42366362-394B-DC47-F643-F27C24E6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9" y="3991053"/>
            <a:ext cx="5101087" cy="1904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2B6E2F-41BB-B377-04A9-FB247A0B7684}"/>
              </a:ext>
            </a:extLst>
          </p:cNvPr>
          <p:cNvSpPr txBox="1"/>
          <p:nvPr/>
        </p:nvSpPr>
        <p:spPr>
          <a:xfrm rot="-10800000" flipV="1">
            <a:off x="4128146" y="5833967"/>
            <a:ext cx="392214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https://www.nvidia.com/en-us/data-center/a100/</a:t>
            </a:r>
          </a:p>
        </p:txBody>
      </p:sp>
    </p:spTree>
    <p:extLst>
      <p:ext uri="{BB962C8B-B14F-4D97-AF65-F5344CB8AC3E}">
        <p14:creationId xmlns:p14="http://schemas.microsoft.com/office/powerpoint/2010/main" val="4227190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Domain and School Specific Resources</a:t>
            </a:r>
          </a:p>
        </p:txBody>
      </p:sp>
    </p:spTree>
    <p:extLst>
      <p:ext uri="{BB962C8B-B14F-4D97-AF65-F5344CB8AC3E}">
        <p14:creationId xmlns:p14="http://schemas.microsoft.com/office/powerpoint/2010/main" val="104455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675005-FF47-3FCF-AA8B-C181B08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51" dirty="0"/>
              <a:t>Genomics Compute Cluster</a:t>
            </a:r>
            <a:br>
              <a:rPr lang="en-US" sz="4251" dirty="0"/>
            </a:br>
            <a:r>
              <a:rPr lang="en-US" sz="1333" dirty="0"/>
              <a:t>A special account funded by Feinberg &amp; Weinberg to support bioinformatics/genomics research at Northwestern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E94F6-40F7-02B6-5B84-C631C7245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6554" indent="-456554"/>
            <a:r>
              <a:rPr lang="en-US" sz="2651" dirty="0"/>
              <a:t>37 quest11 nodes (2,368 cores total)</a:t>
            </a:r>
          </a:p>
          <a:p>
            <a:pPr marL="456554" indent="-456554"/>
            <a:r>
              <a:rPr lang="en-US" sz="2651" dirty="0"/>
              <a:t>70 quest10 nodes (3,640 cores total)</a:t>
            </a:r>
          </a:p>
          <a:p>
            <a:pPr marL="456554" indent="-456554"/>
            <a:r>
              <a:rPr lang="en-US" sz="2651" dirty="0"/>
              <a:t>6 quest9 nodes (240 cores total)</a:t>
            </a:r>
          </a:p>
          <a:p>
            <a:pPr marL="456554" indent="-456554"/>
            <a:r>
              <a:rPr lang="en-US" sz="2651" dirty="0"/>
              <a:t>2 nodes x4 40GB NVIDIA A100 GPUs</a:t>
            </a:r>
          </a:p>
          <a:p>
            <a:pPr marL="456554" indent="-456554"/>
            <a:r>
              <a:rPr lang="en-US" sz="2651" dirty="0"/>
              <a:t>5 high memory quest11 nodes – 2TB RAM per node </a:t>
            </a:r>
          </a:p>
          <a:p>
            <a:pPr marL="456554" indent="-456554"/>
            <a:r>
              <a:rPr lang="en-US" sz="2651" dirty="0"/>
              <a:t>~650TB of shared scratch space</a:t>
            </a:r>
          </a:p>
        </p:txBody>
      </p:sp>
      <p:sp>
        <p:nvSpPr>
          <p:cNvPr id="1032" name="Shape 10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045" name="Shape 949"/>
          <p:cNvSpPr txBox="1"/>
          <p:nvPr/>
        </p:nvSpPr>
        <p:spPr>
          <a:xfrm>
            <a:off x="2413499" y="149888"/>
            <a:ext cx="72200" cy="58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endParaRPr sz="3304"/>
          </a:p>
        </p:txBody>
      </p:sp>
      <p:pic>
        <p:nvPicPr>
          <p:cNvPr id="2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EFF086DF-8F18-C9BF-BA9E-A2B61BC8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1" y="4262364"/>
            <a:ext cx="1738745" cy="1738745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9BD053D-8602-AD88-4D88-185AF8937AD9}"/>
              </a:ext>
            </a:extLst>
          </p:cNvPr>
          <p:cNvSpPr txBox="1">
            <a:spLocks/>
          </p:cNvSpPr>
          <p:nvPr/>
        </p:nvSpPr>
        <p:spPr>
          <a:xfrm>
            <a:off x="5453245" y="5535371"/>
            <a:ext cx="4570084" cy="551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5333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4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BBB8B8"/>
              </a:buClr>
              <a:buFont typeface="Arial" panose="020B0604020202020204" pitchFamily="34" charset="0"/>
              <a:buChar char="•"/>
              <a:defRPr sz="4267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Arial" panose="020B0604020202020204" pitchFamily="34" charset="0"/>
              <a:buChar char="•"/>
              <a:defRPr sz="3733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51">
                <a:hlinkClick r:id="rId3"/>
              </a:rPr>
              <a:t>Learn more about the GCC!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4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675005-FF47-3FCF-AA8B-C181B08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51"/>
              <a:t>The Kellogg Linux Cluster (KLC)</a:t>
            </a:r>
            <a:endParaRPr lang="en-US" sz="1333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E94F6-40F7-02B6-5B84-C631C7245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785600" cy="237552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6554" indent="-456554"/>
            <a:r>
              <a:rPr lang="en-US" sz="2651" dirty="0"/>
              <a:t>The Kellogg Linux Cluster (KLC) is a group of 10 high-memory nodes each which has 1.5 - 2.0 TB of RAM.</a:t>
            </a:r>
          </a:p>
          <a:p>
            <a:pPr marL="456554" indent="-456554"/>
            <a:r>
              <a:rPr lang="en-US" sz="2651" dirty="0"/>
              <a:t>Networked storage is shared among all the KLC servers. </a:t>
            </a:r>
            <a:br>
              <a:rPr lang="en-US" sz="2651" dirty="0"/>
            </a:br>
            <a:r>
              <a:rPr lang="en-US" sz="2651" dirty="0"/>
              <a:t>This includes a private 80 GB home directory for each user</a:t>
            </a:r>
            <a:br>
              <a:rPr lang="en-US" sz="2651" dirty="0"/>
            </a:br>
            <a:r>
              <a:rPr lang="en-US" sz="2651" dirty="0"/>
              <a:t>and 600 TB of network storage available for project directories,</a:t>
            </a:r>
            <a:br>
              <a:rPr lang="en-US" sz="2651" dirty="0"/>
            </a:br>
            <a:r>
              <a:rPr lang="en-US" sz="2651" dirty="0"/>
              <a:t>where you can share files with each other.</a:t>
            </a:r>
          </a:p>
        </p:txBody>
      </p:sp>
      <p:sp>
        <p:nvSpPr>
          <p:cNvPr id="1032" name="Shape 10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045" name="Shape 949"/>
          <p:cNvSpPr txBox="1"/>
          <p:nvPr/>
        </p:nvSpPr>
        <p:spPr>
          <a:xfrm>
            <a:off x="2413499" y="149888"/>
            <a:ext cx="72200" cy="58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endParaRPr sz="3304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3C375-C0A2-1FE8-50A4-E1236F36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841" y="3991004"/>
            <a:ext cx="2235200" cy="2235200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0299E3C-9F31-57B5-B0ED-B79BF16169DE}"/>
              </a:ext>
            </a:extLst>
          </p:cNvPr>
          <p:cNvSpPr txBox="1">
            <a:spLocks/>
          </p:cNvSpPr>
          <p:nvPr/>
        </p:nvSpPr>
        <p:spPr>
          <a:xfrm>
            <a:off x="5268989" y="5641657"/>
            <a:ext cx="4203256" cy="5845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4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36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BB8B8"/>
              </a:buClr>
              <a:buFont typeface="Arial" panose="020B0604020202020204" pitchFamily="34" charset="0"/>
              <a:buChar char="•"/>
              <a:defRPr sz="32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Arial" panose="020B0604020202020204" pitchFamily="34" charset="0"/>
              <a:buChar char="•"/>
              <a:defRPr sz="2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51"/>
              <a:t>Learn more about the KLC!</a:t>
            </a:r>
          </a:p>
        </p:txBody>
      </p:sp>
    </p:spTree>
    <p:extLst>
      <p:ext uri="{BB962C8B-B14F-4D97-AF65-F5344CB8AC3E}">
        <p14:creationId xmlns:p14="http://schemas.microsoft.com/office/powerpoint/2010/main" val="207393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do I get access to these resources?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/>
            </a:br>
            <a:r>
              <a:rPr lang="en-US" dirty="0"/>
              <a:t>Become a member of a </a:t>
            </a:r>
            <a:r>
              <a:rPr lang="en-US" b="1" dirty="0"/>
              <a:t>Quest Allocation</a:t>
            </a:r>
          </a:p>
        </p:txBody>
      </p:sp>
    </p:spTree>
    <p:extLst>
      <p:ext uri="{BB962C8B-B14F-4D97-AF65-F5344CB8AC3E}">
        <p14:creationId xmlns:p14="http://schemas.microsoft.com/office/powerpoint/2010/main" val="43101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EBD30C1F-9ED6-AAFD-3845-2AC318B3EF5F}"/>
              </a:ext>
            </a:extLst>
          </p:cNvPr>
          <p:cNvSpPr txBox="1">
            <a:spLocks/>
          </p:cNvSpPr>
          <p:nvPr/>
        </p:nvSpPr>
        <p:spPr>
          <a:xfrm>
            <a:off x="203200" y="136524"/>
            <a:ext cx="11785600" cy="1524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6400" dirty="0">
                <a:solidFill>
                  <a:srgbClr val="4E2A84"/>
                </a:solidFill>
              </a:rPr>
              <a:t>What is an Allocation? </a:t>
            </a:r>
            <a:endParaRPr lang="en-US" sz="5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C11AD-6E6C-CA10-045C-452ABFCC249E}"/>
              </a:ext>
            </a:extLst>
          </p:cNvPr>
          <p:cNvSpPr txBox="1"/>
          <p:nvPr/>
        </p:nvSpPr>
        <p:spPr>
          <a:xfrm>
            <a:off x="203200" y="1981200"/>
            <a:ext cx="11988800" cy="3556000"/>
          </a:xfrm>
          <a:prstGeom prst="rect">
            <a:avLst/>
          </a:prstGeom>
        </p:spPr>
        <p:txBody>
          <a:bodyPr rot="0" spcFirstLastPara="0" vertOverflow="overflow" horzOverflow="overflow" vert="horz" lIns="121920" tIns="60960" rIns="121920" bIns="6096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457189" indent="-457189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Project group that allows you to do research and submit jobs on Quest</a:t>
            </a:r>
          </a:p>
          <a:p>
            <a:pPr marL="1066773" lvl="1" indent="-457189">
              <a:spcBef>
                <a:spcPct val="20000"/>
              </a:spcBef>
              <a:buClr>
                <a:srgbClr val="B6ACD1"/>
              </a:buClr>
              <a:buFont typeface="Courier New" pitchFamily="2" charset="2"/>
              <a:buChar char="o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Gives you storage /projects folder</a:t>
            </a:r>
          </a:p>
          <a:p>
            <a:pPr marL="1066773" lvl="1" indent="-457189">
              <a:spcBef>
                <a:spcPct val="20000"/>
              </a:spcBef>
              <a:buClr>
                <a:srgbClr val="B6ACD1"/>
              </a:buClr>
              <a:buFont typeface="Courier New" pitchFamily="2" charset="2"/>
              <a:buChar char="o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Compute Resources</a:t>
            </a:r>
          </a:p>
          <a:p>
            <a:pPr marL="1066773" lvl="1" indent="-457189">
              <a:spcBef>
                <a:spcPct val="20000"/>
              </a:spcBef>
              <a:buClr>
                <a:srgbClr val="B6ACD1"/>
              </a:buClr>
              <a:buFont typeface="Courier New" pitchFamily="2" charset="2"/>
              <a:buChar char="o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Shared workspace with </a:t>
            </a:r>
            <a:r>
              <a:rPr lang="en-US" sz="4267" dirty="0">
                <a:solidFill>
                  <a:srgbClr val="342F2E"/>
                </a:solidFill>
                <a:latin typeface="Arial"/>
                <a:ea typeface="+mn-lt"/>
                <a:cs typeface="+mn-lt"/>
              </a:rPr>
              <a:t>collaborators</a:t>
            </a:r>
            <a:endParaRPr lang="en-US" sz="4267" dirty="0">
              <a:solidFill>
                <a:srgbClr val="342F2E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51849-29E1-FED7-0C51-8551C29F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 vert="horz" lIns="121920" tIns="60960" rIns="121920" bIns="6096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106E12CD-FCB1-464E-A775-0B83FDDACE03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3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D968-9BBA-CB1E-832F-11E48F4F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Allocations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7F78E-D9C7-DEDA-1EED-20F27F875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8864" y="1460938"/>
            <a:ext cx="11420681" cy="5260538"/>
          </a:xfrm>
        </p:spPr>
        <p:txBody>
          <a:bodyPr vert="horz" lIns="121920" tIns="60960" rIns="121920" bIns="60960" numCol="2" rtlCol="0" anchor="t">
            <a:normAutofit/>
          </a:bodyPr>
          <a:lstStyle/>
          <a:p>
            <a:pPr marL="0" indent="0">
              <a:buNone/>
            </a:pPr>
            <a:r>
              <a:rPr lang="en-US" sz="4000" b="1" dirty="0"/>
              <a:t>General access</a:t>
            </a:r>
          </a:p>
          <a:p>
            <a:pPr lvl="1"/>
            <a:r>
              <a:rPr lang="en-US" sz="3600" b="1" dirty="0"/>
              <a:t>Research I</a:t>
            </a:r>
          </a:p>
          <a:p>
            <a:pPr lvl="2"/>
            <a:r>
              <a:rPr lang="en-US" sz="2800" dirty="0"/>
              <a:t>1TB of storage</a:t>
            </a:r>
          </a:p>
          <a:p>
            <a:pPr lvl="2"/>
            <a:r>
              <a:rPr lang="en-US" sz="2800" dirty="0"/>
              <a:t>general access partitions</a:t>
            </a:r>
          </a:p>
          <a:p>
            <a:pPr lvl="1"/>
            <a:r>
              <a:rPr lang="en-US" sz="3200" b="1" dirty="0"/>
              <a:t>Research 2</a:t>
            </a:r>
          </a:p>
          <a:p>
            <a:pPr lvl="2"/>
            <a:r>
              <a:rPr lang="en-US" sz="2800" dirty="0"/>
              <a:t>2TB of storage</a:t>
            </a:r>
          </a:p>
          <a:p>
            <a:pPr lvl="2"/>
            <a:r>
              <a:rPr lang="en-US" sz="2800" dirty="0"/>
              <a:t>general access partitions</a:t>
            </a:r>
          </a:p>
          <a:p>
            <a:pPr lvl="1"/>
            <a:r>
              <a:rPr lang="en-US" sz="3200" b="1" dirty="0"/>
              <a:t>Classroom</a:t>
            </a:r>
          </a:p>
          <a:p>
            <a:pPr lvl="2"/>
            <a:r>
              <a:rPr lang="en-US" sz="2800" dirty="0"/>
              <a:t>2TB of storage</a:t>
            </a:r>
          </a:p>
          <a:p>
            <a:pPr lvl="2"/>
            <a:r>
              <a:rPr lang="en-US" sz="2800" dirty="0"/>
              <a:t>general access partitions</a:t>
            </a:r>
            <a:endParaRPr lang="en-US" sz="4000" dirty="0"/>
          </a:p>
          <a:p>
            <a:pPr marL="457200" lvl="1" indent="0">
              <a:buNone/>
            </a:pPr>
            <a:r>
              <a:rPr lang="en-US" sz="4000" b="1" dirty="0"/>
              <a:t>Buy-in</a:t>
            </a:r>
          </a:p>
          <a:p>
            <a:pPr lvl="2"/>
            <a:r>
              <a:rPr lang="en-US" sz="2800" dirty="0"/>
              <a:t>custom amount of storage, $195/TB for 5 years</a:t>
            </a:r>
          </a:p>
          <a:p>
            <a:pPr lvl="2"/>
            <a:r>
              <a:rPr lang="en-US" sz="2800" dirty="0"/>
              <a:t>custom compute resources, buy-in partition</a:t>
            </a:r>
          </a:p>
          <a:p>
            <a:pPr lvl="1"/>
            <a:r>
              <a:rPr lang="en-US" sz="3200" b="1" dirty="0"/>
              <a:t>Genomics Compute Cluster (free)</a:t>
            </a:r>
          </a:p>
          <a:p>
            <a:pPr lvl="2"/>
            <a:r>
              <a:rPr lang="en-US" sz="2800" dirty="0"/>
              <a:t>up to 40TB scratch storage space per user</a:t>
            </a:r>
          </a:p>
          <a:p>
            <a:pPr lvl="2"/>
            <a:r>
              <a:rPr lang="en-US" sz="2800" dirty="0"/>
              <a:t>genomics partitions</a:t>
            </a:r>
            <a:endParaRPr lang="en-US" sz="22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1305D-4654-5B8F-1C17-79F108BE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3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D968-9BBA-CB1E-832F-11E48F4FA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47179"/>
            <a:ext cx="11785600" cy="1524000"/>
          </a:xfrm>
        </p:spPr>
        <p:txBody>
          <a:bodyPr>
            <a:normAutofit/>
          </a:bodyPr>
          <a:lstStyle/>
          <a:p>
            <a:r>
              <a:rPr lang="en-US" sz="5400" dirty="0"/>
              <a:t>What type of allocation do I need?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1305D-4654-5B8F-1C17-79F108BE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E78C8-BCC2-8E5D-FFBD-52D983966450}"/>
              </a:ext>
            </a:extLst>
          </p:cNvPr>
          <p:cNvSpPr txBox="1"/>
          <p:nvPr/>
        </p:nvSpPr>
        <p:spPr>
          <a:xfrm>
            <a:off x="467710" y="1493766"/>
            <a:ext cx="1125657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1. Is this for research or coursework?</a:t>
            </a:r>
          </a:p>
          <a:p>
            <a:r>
              <a:rPr lang="en-US" sz="2000" dirty="0"/>
              <a:t>	Coursework......................................................................................Classroom Allocation.</a:t>
            </a:r>
          </a:p>
          <a:p>
            <a:r>
              <a:rPr lang="en-US" sz="2000" dirty="0"/>
              <a:t>	Research..........................................................................................go to Question 2.</a:t>
            </a:r>
          </a:p>
          <a:p>
            <a:r>
              <a:rPr lang="en-US" sz="2000" dirty="0"/>
              <a:t>2. Does my research group have an existing allocation?</a:t>
            </a:r>
          </a:p>
          <a:p>
            <a:r>
              <a:rPr lang="en-US" sz="2000" dirty="0"/>
              <a:t>	Yes...................................................................................................Join existing allocation.</a:t>
            </a:r>
          </a:p>
          <a:p>
            <a:r>
              <a:rPr lang="en-US" sz="2000" dirty="0"/>
              <a:t>	No....................................................................................................go to Question 3.</a:t>
            </a:r>
          </a:p>
          <a:p>
            <a:r>
              <a:rPr lang="en-US" sz="2000" dirty="0"/>
              <a:t>3. Do I need more than 100,000 CPU hours per year or 1TB of data storage?</a:t>
            </a:r>
          </a:p>
          <a:p>
            <a:r>
              <a:rPr lang="en-US" sz="2000" dirty="0"/>
              <a:t>	Yes...................................................................................................go to Question 4.</a:t>
            </a:r>
          </a:p>
          <a:p>
            <a:r>
              <a:rPr lang="en-US" sz="2000" dirty="0"/>
              <a:t>	No....................................................................................................Research Allocation I.</a:t>
            </a:r>
          </a:p>
          <a:p>
            <a:r>
              <a:rPr lang="en-US" sz="2000" dirty="0"/>
              <a:t>	I have no idea....................................................................................Research Allocation I.</a:t>
            </a:r>
          </a:p>
          <a:p>
            <a:r>
              <a:rPr lang="en-US" sz="2000" dirty="0"/>
              <a:t>4. Do I need more than 500,000 CPU hours per year or more than 2TB of data storage?</a:t>
            </a:r>
          </a:p>
          <a:p>
            <a:r>
              <a:rPr lang="en-US" sz="2000" dirty="0"/>
              <a:t>	Yes...................................................................................................Buy-in Allocation.</a:t>
            </a:r>
          </a:p>
          <a:p>
            <a:r>
              <a:rPr lang="en-US" sz="2000" dirty="0"/>
              <a:t>	No....................................................................................................Research Allocation II.</a:t>
            </a:r>
          </a:p>
          <a:p>
            <a:r>
              <a:rPr lang="en-US" sz="2000" dirty="0"/>
              <a:t>5. Am I working with sequencing data?</a:t>
            </a:r>
          </a:p>
          <a:p>
            <a:r>
              <a:rPr lang="en-US" sz="2000" dirty="0"/>
              <a:t>	Yes................................................................................you may also apply to join the GCC.</a:t>
            </a:r>
          </a:p>
          <a:p>
            <a:r>
              <a:rPr lang="en-US" sz="2000" dirty="0"/>
              <a:t>	No.................................................................................do not apply to join the GCC.</a:t>
            </a:r>
          </a:p>
        </p:txBody>
      </p:sp>
    </p:spTree>
    <p:extLst>
      <p:ext uri="{BB962C8B-B14F-4D97-AF65-F5344CB8AC3E}">
        <p14:creationId xmlns:p14="http://schemas.microsoft.com/office/powerpoint/2010/main" val="55994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F7A7A-8C2C-50A7-A732-3A3F53DB8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CD4BD1A7-3C16-09C9-3335-1B19589CB0BB}"/>
              </a:ext>
            </a:extLst>
          </p:cNvPr>
          <p:cNvSpPr txBox="1">
            <a:spLocks/>
          </p:cNvSpPr>
          <p:nvPr/>
        </p:nvSpPr>
        <p:spPr>
          <a:xfrm>
            <a:off x="203200" y="136524"/>
            <a:ext cx="11785600" cy="1524000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6400" dirty="0">
                <a:solidFill>
                  <a:srgbClr val="4E2A84"/>
                </a:solidFill>
              </a:rPr>
              <a:t>How to Obtain an Allocation? </a:t>
            </a:r>
            <a:endParaRPr lang="en-US" sz="5867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6DE7F-FDCC-2404-A470-499BBEB6C867}"/>
              </a:ext>
            </a:extLst>
          </p:cNvPr>
          <p:cNvSpPr txBox="1"/>
          <p:nvPr/>
        </p:nvSpPr>
        <p:spPr>
          <a:xfrm>
            <a:off x="203200" y="1981200"/>
            <a:ext cx="11988800" cy="3556000"/>
          </a:xfrm>
          <a:prstGeom prst="rect">
            <a:avLst/>
          </a:prstGeom>
        </p:spPr>
        <p:txBody>
          <a:bodyPr rot="0" spcFirstLastPara="0" vertOverflow="overflow" horzOverflow="overflow" vert="horz" lIns="121920" tIns="60960" rIns="121920" bIns="60960" numCol="1" spcCol="0" rtlCol="0" fromWordArt="0" anchor="t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 marL="457189" indent="-457189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Join an existing research allocation</a:t>
            </a:r>
          </a:p>
          <a:p>
            <a:pPr marL="457189" indent="-457189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Create a new research allocation by submitting a form</a:t>
            </a:r>
          </a:p>
          <a:p>
            <a:pPr marL="457189" indent="-457189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</a:pP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  <a:hlinkClick r:id="rId2"/>
              </a:rPr>
              <a:t>https://www.it.northwestern.edu/departments/it-services-support/research/computing/quest/general-access-allocation-types.html</a:t>
            </a:r>
            <a:r>
              <a:rPr lang="en-US" sz="4267" dirty="0">
                <a:solidFill>
                  <a:srgbClr val="342F2E"/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6BC68-4109-8CE9-F580-5E629C08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 vert="horz" lIns="121920" tIns="60960" rIns="121920" bIns="6096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fld id="{106E12CD-FCB1-464E-A775-0B83FDDACE03}" type="slidenum">
              <a:rPr lang="en-US" smtClean="0"/>
              <a:pPr>
                <a:lnSpc>
                  <a:spcPct val="90000"/>
                </a:lnSpc>
                <a:spcAft>
                  <a:spcPts val="800"/>
                </a:spcAft>
              </a:pPr>
              <a:t>19</a:t>
            </a:fld>
            <a:endParaRPr lang="en-US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032B9FD-F9F2-BDEA-F4F8-9BBF3142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715" y="4485785"/>
            <a:ext cx="2327928" cy="21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71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54CE-BB8A-1257-6597-A8D10A51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>
                <a:ea typeface="Calibri Light"/>
                <a:cs typeface="Calibri Light"/>
              </a:rPr>
              <a:t>Research Computing and Data Services</a:t>
            </a:r>
            <a:endParaRPr lang="en-US" sz="3600" b="1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27B5A7-4F59-4BC8-3A15-6C7DACBD8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6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8222-F22C-310D-86A3-0AE2AC73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579135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i="1" dirty="0">
                <a:ea typeface="Calibri"/>
                <a:cs typeface="Calibri"/>
              </a:rPr>
              <a:t>We're here to help after the workshop!</a:t>
            </a:r>
          </a:p>
          <a:p>
            <a:pPr marL="0" indent="0">
              <a:buNone/>
            </a:pPr>
            <a:r>
              <a:rPr lang="en-US" b="1" dirty="0">
                <a:highlight>
                  <a:srgbClr val="45C4C4"/>
                </a:highlight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quest-help@northwestern.edu</a:t>
            </a:r>
            <a:endParaRPr lang="en-US" b="1" dirty="0">
              <a:highlight>
                <a:srgbClr val="45C4C4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 err="1">
                <a:highlight>
                  <a:srgbClr val="45C4C4"/>
                </a:highlight>
                <a:ea typeface="Calibri"/>
                <a:cs typeface="Calibri"/>
              </a:rPr>
              <a:t>bit.ly</a:t>
            </a:r>
            <a:r>
              <a:rPr lang="en-US" b="1" dirty="0">
                <a:highlight>
                  <a:srgbClr val="45C4C4"/>
                </a:highlight>
                <a:ea typeface="Calibri"/>
                <a:cs typeface="Calibri"/>
              </a:rPr>
              <a:t>/</a:t>
            </a:r>
            <a:r>
              <a:rPr lang="en-US" b="1" dirty="0" err="1">
                <a:highlight>
                  <a:srgbClr val="45C4C4"/>
                </a:highlight>
                <a:ea typeface="Calibri"/>
                <a:cs typeface="Calibri"/>
              </a:rPr>
              <a:t>rcdsconsult</a:t>
            </a:r>
            <a:endParaRPr lang="en-US" b="1" dirty="0">
              <a:highlight>
                <a:srgbClr val="45C4C4"/>
              </a:highlight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>
                <a:highlight>
                  <a:srgbClr val="45C4C4"/>
                </a:highlight>
                <a:ea typeface="Calibri"/>
                <a:cs typeface="Calibri"/>
              </a:rPr>
              <a:t>https://</a:t>
            </a:r>
            <a:r>
              <a:rPr lang="en-US" b="1" dirty="0" err="1">
                <a:highlight>
                  <a:srgbClr val="45C4C4"/>
                </a:highlight>
                <a:ea typeface="Calibri"/>
                <a:cs typeface="Calibri"/>
              </a:rPr>
              <a:t>sites.northwestern.edu</a:t>
            </a:r>
            <a:r>
              <a:rPr lang="en-US" b="1" dirty="0">
                <a:highlight>
                  <a:srgbClr val="45C4C4"/>
                </a:highlight>
                <a:ea typeface="Calibri"/>
                <a:cs typeface="Calibri"/>
              </a:rPr>
              <a:t>/</a:t>
            </a:r>
            <a:r>
              <a:rPr lang="en-US" b="1" dirty="0" err="1">
                <a:highlight>
                  <a:srgbClr val="45C4C4"/>
                </a:highlight>
                <a:ea typeface="Calibri"/>
                <a:cs typeface="Calibri"/>
              </a:rPr>
              <a:t>researchcomputing</a:t>
            </a:r>
            <a:r>
              <a:rPr lang="en-US" b="1" dirty="0">
                <a:highlight>
                  <a:srgbClr val="45C4C4"/>
                </a:highlight>
                <a:ea typeface="Calibri"/>
                <a:cs typeface="Calibri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089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862DB07-E66D-5841-AC5A-0E0E8F4C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Our Adventure Through Quest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D97CE4-BCD8-504B-9545-053A10EE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9" y="3025865"/>
            <a:ext cx="940207" cy="940207"/>
          </a:xfrm>
          <a:prstGeom prst="rect">
            <a:avLst/>
          </a:prstGeom>
        </p:spPr>
      </p:pic>
      <p:pic>
        <p:nvPicPr>
          <p:cNvPr id="31" name="Picture 30" descr="Shape, rectangle&#10;&#10;Description automatically generated">
            <a:extLst>
              <a:ext uri="{FF2B5EF4-FFF2-40B4-BE49-F238E27FC236}">
                <a16:creationId xmlns:a16="http://schemas.microsoft.com/office/drawing/2014/main" id="{F738927B-2335-2244-89C9-C6C863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2" y="3025983"/>
            <a:ext cx="1138899" cy="1138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53CBE-6A2E-CF4B-B874-BA9E91E58EE1}"/>
              </a:ext>
            </a:extLst>
          </p:cNvPr>
          <p:cNvSpPr txBox="1"/>
          <p:nvPr/>
        </p:nvSpPr>
        <p:spPr>
          <a:xfrm>
            <a:off x="845084" y="3961665"/>
            <a:ext cx="105728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672C2-4A4D-9C41-B6A9-9841D0D36007}"/>
              </a:ext>
            </a:extLst>
          </p:cNvPr>
          <p:cNvSpPr/>
          <p:nvPr/>
        </p:nvSpPr>
        <p:spPr>
          <a:xfrm>
            <a:off x="3422907" y="25591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68D0F-349C-6244-916F-C1BA2B587E8B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221607" y="36045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B59FB-13C6-F04A-81C4-B86B1E16B0EC}"/>
              </a:ext>
            </a:extLst>
          </p:cNvPr>
          <p:cNvSpPr/>
          <p:nvPr/>
        </p:nvSpPr>
        <p:spPr>
          <a:xfrm>
            <a:off x="8688341" y="20472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52E217-735E-F84D-B705-DFEFCEF1D77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13032" y="35954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8FFC1E-7B17-284A-9376-2388949CABBC}"/>
              </a:ext>
            </a:extLst>
          </p:cNvPr>
          <p:cNvSpPr txBox="1"/>
          <p:nvPr/>
        </p:nvSpPr>
        <p:spPr>
          <a:xfrm>
            <a:off x="2381831" y="30576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765234-3A76-3A41-B5A8-6108853C41ED}"/>
              </a:ext>
            </a:extLst>
          </p:cNvPr>
          <p:cNvSpPr/>
          <p:nvPr/>
        </p:nvSpPr>
        <p:spPr>
          <a:xfrm>
            <a:off x="9592408" y="29293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D4F94-D2E9-FF41-B82F-3DD721D58D25}"/>
              </a:ext>
            </a:extLst>
          </p:cNvPr>
          <p:cNvSpPr txBox="1"/>
          <p:nvPr/>
        </p:nvSpPr>
        <p:spPr>
          <a:xfrm>
            <a:off x="5236624" y="2688272"/>
            <a:ext cx="1250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0E3044-CA9C-604F-93D0-B01341A7FB26}"/>
              </a:ext>
            </a:extLst>
          </p:cNvPr>
          <p:cNvCxnSpPr>
            <a:cxnSpLocks/>
          </p:cNvCxnSpPr>
          <p:nvPr/>
        </p:nvCxnSpPr>
        <p:spPr>
          <a:xfrm>
            <a:off x="10920567" y="25087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0B79FD-767E-4645-B0B7-437E3C8B9C6E}"/>
              </a:ext>
            </a:extLst>
          </p:cNvPr>
          <p:cNvCxnSpPr>
            <a:cxnSpLocks/>
          </p:cNvCxnSpPr>
          <p:nvPr/>
        </p:nvCxnSpPr>
        <p:spPr>
          <a:xfrm>
            <a:off x="9141049" y="41010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FC391-E964-804C-A452-22C64DE7B23E}"/>
              </a:ext>
            </a:extLst>
          </p:cNvPr>
          <p:cNvSpPr/>
          <p:nvPr/>
        </p:nvSpPr>
        <p:spPr>
          <a:xfrm>
            <a:off x="8918414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94A5C-A914-0845-963C-24C6EFD1A96B}"/>
              </a:ext>
            </a:extLst>
          </p:cNvPr>
          <p:cNvSpPr/>
          <p:nvPr/>
        </p:nvSpPr>
        <p:spPr>
          <a:xfrm>
            <a:off x="9592408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5A614-777C-9742-80A7-347855E7C875}"/>
              </a:ext>
            </a:extLst>
          </p:cNvPr>
          <p:cNvSpPr/>
          <p:nvPr/>
        </p:nvSpPr>
        <p:spPr>
          <a:xfrm>
            <a:off x="10266401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4B40D7-4028-EB48-9AA1-008CAD10EBCD}"/>
              </a:ext>
            </a:extLst>
          </p:cNvPr>
          <p:cNvSpPr/>
          <p:nvPr/>
        </p:nvSpPr>
        <p:spPr>
          <a:xfrm>
            <a:off x="8918414" y="29293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07B76-C5AE-7149-84FD-58DDED0AEF7D}"/>
              </a:ext>
            </a:extLst>
          </p:cNvPr>
          <p:cNvSpPr/>
          <p:nvPr/>
        </p:nvSpPr>
        <p:spPr>
          <a:xfrm>
            <a:off x="8918414" y="35519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32DE6-D5A2-9048-B0D4-3DA5BF99C4E5}"/>
              </a:ext>
            </a:extLst>
          </p:cNvPr>
          <p:cNvSpPr/>
          <p:nvPr/>
        </p:nvSpPr>
        <p:spPr>
          <a:xfrm>
            <a:off x="3749350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E99867-C23E-B642-9D73-CFD311BF4654}"/>
              </a:ext>
            </a:extLst>
          </p:cNvPr>
          <p:cNvSpPr/>
          <p:nvPr/>
        </p:nvSpPr>
        <p:spPr>
          <a:xfrm>
            <a:off x="4446382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0DBE-F0D0-074A-A778-1EC8DE48F334}"/>
              </a:ext>
            </a:extLst>
          </p:cNvPr>
          <p:cNvSpPr/>
          <p:nvPr/>
        </p:nvSpPr>
        <p:spPr>
          <a:xfrm>
            <a:off x="3744014" y="35151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94DCF7-8292-174A-A953-484C1B2ACD6C}"/>
              </a:ext>
            </a:extLst>
          </p:cNvPr>
          <p:cNvSpPr/>
          <p:nvPr/>
        </p:nvSpPr>
        <p:spPr>
          <a:xfrm>
            <a:off x="4438369" y="35151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34816E-8AB5-9342-BDD1-7A8C14E2FD21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084620" y="36045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1AD61C5-256B-9745-BEF3-2633EC1F9E79}"/>
              </a:ext>
            </a:extLst>
          </p:cNvPr>
          <p:cNvSpPr/>
          <p:nvPr/>
        </p:nvSpPr>
        <p:spPr>
          <a:xfrm>
            <a:off x="6520964" y="3057603"/>
            <a:ext cx="1563656" cy="1093900"/>
          </a:xfrm>
          <a:prstGeom prst="rect">
            <a:avLst/>
          </a:prstGeom>
          <a:ln w="25400"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9C6B0A-47A3-5C46-88DD-D69732540751}"/>
              </a:ext>
            </a:extLst>
          </p:cNvPr>
          <p:cNvCxnSpPr>
            <a:cxnSpLocks/>
          </p:cNvCxnSpPr>
          <p:nvPr/>
        </p:nvCxnSpPr>
        <p:spPr>
          <a:xfrm>
            <a:off x="8386478" y="25591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925336-6C5F-7344-9912-4537D778B58C}"/>
              </a:ext>
            </a:extLst>
          </p:cNvPr>
          <p:cNvCxnSpPr>
            <a:cxnSpLocks/>
          </p:cNvCxnSpPr>
          <p:nvPr/>
        </p:nvCxnSpPr>
        <p:spPr>
          <a:xfrm>
            <a:off x="8386478" y="28885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8C067-BCFA-624A-BEE7-C1C6583CE163}"/>
              </a:ext>
            </a:extLst>
          </p:cNvPr>
          <p:cNvCxnSpPr>
            <a:cxnSpLocks/>
          </p:cNvCxnSpPr>
          <p:nvPr/>
        </p:nvCxnSpPr>
        <p:spPr>
          <a:xfrm>
            <a:off x="8386479" y="32317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C418B4-2079-4648-8C1F-7F934D8F6843}"/>
              </a:ext>
            </a:extLst>
          </p:cNvPr>
          <p:cNvCxnSpPr>
            <a:cxnSpLocks/>
          </p:cNvCxnSpPr>
          <p:nvPr/>
        </p:nvCxnSpPr>
        <p:spPr>
          <a:xfrm>
            <a:off x="8386479" y="39188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8DD4EB-D6A6-9248-AFE2-EFF6BEB2FD5E}"/>
              </a:ext>
            </a:extLst>
          </p:cNvPr>
          <p:cNvCxnSpPr>
            <a:cxnSpLocks/>
          </p:cNvCxnSpPr>
          <p:nvPr/>
        </p:nvCxnSpPr>
        <p:spPr>
          <a:xfrm flipV="1">
            <a:off x="8386477" y="25427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225A0A-C9A0-9043-BE2C-4731BFB5B91B}"/>
              </a:ext>
            </a:extLst>
          </p:cNvPr>
          <p:cNvCxnSpPr>
            <a:cxnSpLocks/>
          </p:cNvCxnSpPr>
          <p:nvPr/>
        </p:nvCxnSpPr>
        <p:spPr>
          <a:xfrm>
            <a:off x="8387172" y="42329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2F213A-3ED3-F581-8622-10A755901DF0}"/>
              </a:ext>
            </a:extLst>
          </p:cNvPr>
          <p:cNvSpPr txBox="1"/>
          <p:nvPr/>
        </p:nvSpPr>
        <p:spPr>
          <a:xfrm>
            <a:off x="3494760" y="4867405"/>
            <a:ext cx="172650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Storage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816882-4143-1797-92AB-13DD2A781458}"/>
              </a:ext>
            </a:extLst>
          </p:cNvPr>
          <p:cNvSpPr/>
          <p:nvPr/>
        </p:nvSpPr>
        <p:spPr>
          <a:xfrm>
            <a:off x="353141" y="1709869"/>
            <a:ext cx="3036273" cy="33098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39FB7-88F2-8E7B-1AF6-703D7627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8" y="2605847"/>
            <a:ext cx="812504" cy="14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40" grpId="0"/>
      <p:bldP spid="48" grpId="0" animBg="1"/>
      <p:bldP spid="49" grpId="0" animBg="1"/>
      <p:bldP spid="50" grpId="0" animBg="1"/>
      <p:bldP spid="51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6298010" y="4333009"/>
            <a:ext cx="5268177" cy="108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</a:rPr>
              <a:t>Let’s open the Terminal…</a:t>
            </a: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97EC7-D93E-4260-72E0-754AF413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4468-3B57-95D0-C5BA-31396AE74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If you are using Terminal...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2F467-CE10-A6A0-0110-BA41471AB2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Command: ssh &lt;Net ID&gt;@quest.northwestern.edu</a:t>
            </a:r>
          </a:p>
          <a:p>
            <a:r>
              <a:rPr lang="en-US" sz="3200" dirty="0"/>
              <a:t>Password will be your Net ID’s password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703F6-20E9-58A6-80DE-C7A20EAB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599733C3-DB81-7882-D47F-A2D6648F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431" y="3706826"/>
            <a:ext cx="8313615" cy="8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9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9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12" name="“Raise Hand” if you…">
            <a:extLst>
              <a:ext uri="{FF2B5EF4-FFF2-40B4-BE49-F238E27FC236}">
                <a16:creationId xmlns:a16="http://schemas.microsoft.com/office/drawing/2014/main" id="{B38B02E6-F25C-F64A-AF94-AA591932E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sz="8400"/>
            </a:pPr>
            <a:r>
              <a:rPr lang="en-US" sz="4800"/>
              <a:t>If you are using FastX3… </a:t>
            </a:r>
            <a:endParaRPr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864A6-20C5-5440-B7FB-0B1A2A980BE9}"/>
              </a:ext>
            </a:extLst>
          </p:cNvPr>
          <p:cNvSpPr txBox="1"/>
          <p:nvPr/>
        </p:nvSpPr>
        <p:spPr>
          <a:xfrm>
            <a:off x="796231" y="1832467"/>
            <a:ext cx="5391884" cy="1816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/>
              <a:t>Host</a:t>
            </a:r>
            <a:r>
              <a:rPr lang="en-US" sz="3200"/>
              <a:t>: </a:t>
            </a:r>
            <a:r>
              <a:rPr lang="en-US" sz="2667"/>
              <a:t>quest.northwestern.edu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/>
              <a:t>User: Your </a:t>
            </a:r>
            <a:r>
              <a:rPr lang="en-US" sz="2667" err="1"/>
              <a:t>NetId</a:t>
            </a:r>
            <a:endParaRPr lang="en-US" sz="2667"/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/>
              <a:t>Port: 22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67"/>
              <a:t>Name: Anything you would like!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2D268-FB80-584C-BFC3-7F8F49312985}"/>
              </a:ext>
            </a:extLst>
          </p:cNvPr>
          <p:cNvSpPr txBox="1"/>
          <p:nvPr/>
        </p:nvSpPr>
        <p:spPr>
          <a:xfrm>
            <a:off x="992447" y="5689969"/>
            <a:ext cx="226505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More on FastX3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0A9E4DF-C3DB-494E-B651-64346D651237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 flipH="1">
            <a:off x="992447" y="4944470"/>
            <a:ext cx="132080" cy="976333"/>
          </a:xfrm>
          <a:prstGeom prst="curvedConnector4">
            <a:avLst>
              <a:gd name="adj1" fmla="val -173077"/>
              <a:gd name="adj2" fmla="val 6182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qr code with black dots&#10;&#10;Description automatically generated">
            <a:extLst>
              <a:ext uri="{FF2B5EF4-FFF2-40B4-BE49-F238E27FC236}">
                <a16:creationId xmlns:a16="http://schemas.microsoft.com/office/drawing/2014/main" id="{3887E481-0E64-1C60-C5EA-01442DE7E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54" y="3683045"/>
            <a:ext cx="2006924" cy="2006924"/>
          </a:xfrm>
          <a:prstGeom prst="rect">
            <a:avLst/>
          </a:prstGeom>
        </p:spPr>
      </p:pic>
      <p:pic>
        <p:nvPicPr>
          <p:cNvPr id="2" name="Picture 1" descr="FastX3 Connection&#10;">
            <a:extLst>
              <a:ext uri="{FF2B5EF4-FFF2-40B4-BE49-F238E27FC236}">
                <a16:creationId xmlns:a16="http://schemas.microsoft.com/office/drawing/2014/main" id="{13AF9E61-A866-FA04-9AF2-C29146DA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645" y="1830229"/>
            <a:ext cx="3265763" cy="32066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9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12" name="“Raise Hand” if you…">
            <a:extLst>
              <a:ext uri="{FF2B5EF4-FFF2-40B4-BE49-F238E27FC236}">
                <a16:creationId xmlns:a16="http://schemas.microsoft.com/office/drawing/2014/main" id="{B38B02E6-F25C-F64A-AF94-AA591932E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sz="8400"/>
            </a:pPr>
            <a:r>
              <a:rPr lang="en-US" sz="4800"/>
              <a:t>If you are using FastX3… </a:t>
            </a:r>
            <a:endParaRPr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864A6-20C5-5440-B7FB-0B1A2A980BE9}"/>
              </a:ext>
            </a:extLst>
          </p:cNvPr>
          <p:cNvSpPr txBox="1"/>
          <p:nvPr/>
        </p:nvSpPr>
        <p:spPr>
          <a:xfrm>
            <a:off x="822870" y="1832467"/>
            <a:ext cx="5391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 dirty="0"/>
              <a:t>Double-click the connection you just created</a:t>
            </a:r>
            <a:endParaRPr lang="en-US" sz="1867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4B57E-D613-AA40-824D-42811E255ACC}"/>
              </a:ext>
            </a:extLst>
          </p:cNvPr>
          <p:cNvSpPr txBox="1"/>
          <p:nvPr/>
        </p:nvSpPr>
        <p:spPr>
          <a:xfrm>
            <a:off x="992447" y="5689969"/>
            <a:ext cx="226505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More on FastX3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F8115816-BD53-AD4B-AA43-61734ABBC24A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H="1">
            <a:off x="992446" y="4944470"/>
            <a:ext cx="1" cy="976333"/>
          </a:xfrm>
          <a:prstGeom prst="curvedConnector4">
            <a:avLst>
              <a:gd name="adj1" fmla="val -22860000000"/>
              <a:gd name="adj2" fmla="val 61821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3A213E-2E49-106B-B888-98A03F992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56" y="1842141"/>
            <a:ext cx="5440083" cy="4200648"/>
          </a:xfrm>
          <a:prstGeom prst="rect">
            <a:avLst/>
          </a:prstGeom>
        </p:spPr>
      </p:pic>
      <p:pic>
        <p:nvPicPr>
          <p:cNvPr id="15" name="Picture 14" descr="A qr code with black dots&#10;&#10;Description automatically generated">
            <a:extLst>
              <a:ext uri="{FF2B5EF4-FFF2-40B4-BE49-F238E27FC236}">
                <a16:creationId xmlns:a16="http://schemas.microsoft.com/office/drawing/2014/main" id="{861ED2E4-736E-0998-D952-1833C52F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351" y="3917539"/>
            <a:ext cx="1775349" cy="177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4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98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12" name="“Raise Hand” if you…">
            <a:extLst>
              <a:ext uri="{FF2B5EF4-FFF2-40B4-BE49-F238E27FC236}">
                <a16:creationId xmlns:a16="http://schemas.microsoft.com/office/drawing/2014/main" id="{B38B02E6-F25C-F64A-AF94-AA591932E4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 sz="8400"/>
            </a:pPr>
            <a:r>
              <a:rPr lang="en-US" sz="4800"/>
              <a:t>If you are using FastX3… </a:t>
            </a:r>
            <a:endParaRPr sz="4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864A6-20C5-5440-B7FB-0B1A2A980BE9}"/>
              </a:ext>
            </a:extLst>
          </p:cNvPr>
          <p:cNvSpPr txBox="1"/>
          <p:nvPr/>
        </p:nvSpPr>
        <p:spPr>
          <a:xfrm>
            <a:off x="822870" y="1832467"/>
            <a:ext cx="49327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3200"/>
              <a:t>Select Gnome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A7DC3-641D-CD4A-9AC0-ADAAEAC6C388}"/>
              </a:ext>
            </a:extLst>
          </p:cNvPr>
          <p:cNvSpPr txBox="1"/>
          <p:nvPr/>
        </p:nvSpPr>
        <p:spPr>
          <a:xfrm>
            <a:off x="1608309" y="5627338"/>
            <a:ext cx="2265059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More on FastX3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524154B-860B-D34F-8C9B-6DE4D7F6E1DD}"/>
              </a:ext>
            </a:extLst>
          </p:cNvPr>
          <p:cNvCxnSpPr>
            <a:cxnSpLocks/>
          </p:cNvCxnSpPr>
          <p:nvPr/>
        </p:nvCxnSpPr>
        <p:spPr>
          <a:xfrm rot="10800000" flipH="1">
            <a:off x="1567541" y="4815071"/>
            <a:ext cx="132080" cy="991724"/>
          </a:xfrm>
          <a:prstGeom prst="curvedConnector3">
            <a:avLst>
              <a:gd name="adj1" fmla="val -230769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with black dots&#10;&#10;Description automatically generated">
            <a:extLst>
              <a:ext uri="{FF2B5EF4-FFF2-40B4-BE49-F238E27FC236}">
                <a16:creationId xmlns:a16="http://schemas.microsoft.com/office/drawing/2014/main" id="{96FB8F3C-BEFE-2588-A58C-3ACE17741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90" y="3578321"/>
            <a:ext cx="2006924" cy="2006924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9515728-80EC-8DE9-9E29-E0D172DBD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197" y="1776934"/>
            <a:ext cx="5360284" cy="40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14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862DB07-E66D-5841-AC5A-0E0E8F4C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Our Adventure Through Quest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D97CE4-BCD8-504B-9545-053A10EE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9" y="3025865"/>
            <a:ext cx="940207" cy="940207"/>
          </a:xfrm>
          <a:prstGeom prst="rect">
            <a:avLst/>
          </a:prstGeom>
        </p:spPr>
      </p:pic>
      <p:pic>
        <p:nvPicPr>
          <p:cNvPr id="31" name="Picture 30" descr="Shape, rectangle&#10;&#10;Description automatically generated">
            <a:extLst>
              <a:ext uri="{FF2B5EF4-FFF2-40B4-BE49-F238E27FC236}">
                <a16:creationId xmlns:a16="http://schemas.microsoft.com/office/drawing/2014/main" id="{F738927B-2335-2244-89C9-C6C863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2" y="3025983"/>
            <a:ext cx="1138899" cy="1138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53CBE-6A2E-CF4B-B874-BA9E91E58EE1}"/>
              </a:ext>
            </a:extLst>
          </p:cNvPr>
          <p:cNvSpPr txBox="1"/>
          <p:nvPr/>
        </p:nvSpPr>
        <p:spPr>
          <a:xfrm>
            <a:off x="845084" y="3961665"/>
            <a:ext cx="85301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User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672C2-4A4D-9C41-B6A9-9841D0D36007}"/>
              </a:ext>
            </a:extLst>
          </p:cNvPr>
          <p:cNvSpPr/>
          <p:nvPr/>
        </p:nvSpPr>
        <p:spPr>
          <a:xfrm>
            <a:off x="3422907" y="25591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68D0F-349C-6244-916F-C1BA2B587E8B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221607" y="36045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B59FB-13C6-F04A-81C4-B86B1E16B0EC}"/>
              </a:ext>
            </a:extLst>
          </p:cNvPr>
          <p:cNvSpPr/>
          <p:nvPr/>
        </p:nvSpPr>
        <p:spPr>
          <a:xfrm>
            <a:off x="8688341" y="20472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52E217-735E-F84D-B705-DFEFCEF1D77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13032" y="35954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8FFC1E-7B17-284A-9376-2388949CABBC}"/>
              </a:ext>
            </a:extLst>
          </p:cNvPr>
          <p:cNvSpPr txBox="1"/>
          <p:nvPr/>
        </p:nvSpPr>
        <p:spPr>
          <a:xfrm>
            <a:off x="2381831" y="30576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765234-3A76-3A41-B5A8-6108853C41ED}"/>
              </a:ext>
            </a:extLst>
          </p:cNvPr>
          <p:cNvSpPr/>
          <p:nvPr/>
        </p:nvSpPr>
        <p:spPr>
          <a:xfrm>
            <a:off x="9592408" y="29293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D4F94-D2E9-FF41-B82F-3DD721D58D25}"/>
              </a:ext>
            </a:extLst>
          </p:cNvPr>
          <p:cNvSpPr txBox="1"/>
          <p:nvPr/>
        </p:nvSpPr>
        <p:spPr>
          <a:xfrm>
            <a:off x="5179582" y="2605372"/>
            <a:ext cx="129935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0E3044-CA9C-604F-93D0-B01341A7FB26}"/>
              </a:ext>
            </a:extLst>
          </p:cNvPr>
          <p:cNvCxnSpPr>
            <a:cxnSpLocks/>
          </p:cNvCxnSpPr>
          <p:nvPr/>
        </p:nvCxnSpPr>
        <p:spPr>
          <a:xfrm>
            <a:off x="10920567" y="25087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0B79FD-767E-4645-B0B7-437E3C8B9C6E}"/>
              </a:ext>
            </a:extLst>
          </p:cNvPr>
          <p:cNvCxnSpPr>
            <a:cxnSpLocks/>
          </p:cNvCxnSpPr>
          <p:nvPr/>
        </p:nvCxnSpPr>
        <p:spPr>
          <a:xfrm>
            <a:off x="9141049" y="41010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FC391-E964-804C-A452-22C64DE7B23E}"/>
              </a:ext>
            </a:extLst>
          </p:cNvPr>
          <p:cNvSpPr/>
          <p:nvPr/>
        </p:nvSpPr>
        <p:spPr>
          <a:xfrm>
            <a:off x="8918414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94A5C-A914-0845-963C-24C6EFD1A96B}"/>
              </a:ext>
            </a:extLst>
          </p:cNvPr>
          <p:cNvSpPr/>
          <p:nvPr/>
        </p:nvSpPr>
        <p:spPr>
          <a:xfrm>
            <a:off x="9592408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5A614-777C-9742-80A7-347855E7C875}"/>
              </a:ext>
            </a:extLst>
          </p:cNvPr>
          <p:cNvSpPr/>
          <p:nvPr/>
        </p:nvSpPr>
        <p:spPr>
          <a:xfrm>
            <a:off x="10266401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4B40D7-4028-EB48-9AA1-008CAD10EBCD}"/>
              </a:ext>
            </a:extLst>
          </p:cNvPr>
          <p:cNvSpPr/>
          <p:nvPr/>
        </p:nvSpPr>
        <p:spPr>
          <a:xfrm>
            <a:off x="8918414" y="29293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07B76-C5AE-7149-84FD-58DDED0AEF7D}"/>
              </a:ext>
            </a:extLst>
          </p:cNvPr>
          <p:cNvSpPr/>
          <p:nvPr/>
        </p:nvSpPr>
        <p:spPr>
          <a:xfrm>
            <a:off x="8918414" y="35519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32DE6-D5A2-9048-B0D4-3DA5BF99C4E5}"/>
              </a:ext>
            </a:extLst>
          </p:cNvPr>
          <p:cNvSpPr/>
          <p:nvPr/>
        </p:nvSpPr>
        <p:spPr>
          <a:xfrm>
            <a:off x="3749350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E99867-C23E-B642-9D73-CFD311BF4654}"/>
              </a:ext>
            </a:extLst>
          </p:cNvPr>
          <p:cNvSpPr/>
          <p:nvPr/>
        </p:nvSpPr>
        <p:spPr>
          <a:xfrm>
            <a:off x="4446382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0DBE-F0D0-074A-A778-1EC8DE48F334}"/>
              </a:ext>
            </a:extLst>
          </p:cNvPr>
          <p:cNvSpPr/>
          <p:nvPr/>
        </p:nvSpPr>
        <p:spPr>
          <a:xfrm>
            <a:off x="3744014" y="35151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94DCF7-8292-174A-A953-484C1B2ACD6C}"/>
              </a:ext>
            </a:extLst>
          </p:cNvPr>
          <p:cNvSpPr/>
          <p:nvPr/>
        </p:nvSpPr>
        <p:spPr>
          <a:xfrm>
            <a:off x="4438369" y="35151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34816E-8AB5-9342-BDD1-7A8C14E2FD21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084620" y="36045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1AD61C5-256B-9745-BEF3-2633EC1F9E79}"/>
              </a:ext>
            </a:extLst>
          </p:cNvPr>
          <p:cNvSpPr/>
          <p:nvPr/>
        </p:nvSpPr>
        <p:spPr>
          <a:xfrm>
            <a:off x="6520964" y="3057603"/>
            <a:ext cx="1563656" cy="1093900"/>
          </a:xfrm>
          <a:prstGeom prst="rect">
            <a:avLst/>
          </a:prstGeom>
          <a:ln w="25400"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9C6B0A-47A3-5C46-88DD-D69732540751}"/>
              </a:ext>
            </a:extLst>
          </p:cNvPr>
          <p:cNvCxnSpPr>
            <a:cxnSpLocks/>
          </p:cNvCxnSpPr>
          <p:nvPr/>
        </p:nvCxnSpPr>
        <p:spPr>
          <a:xfrm>
            <a:off x="8386478" y="25591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925336-6C5F-7344-9912-4537D778B58C}"/>
              </a:ext>
            </a:extLst>
          </p:cNvPr>
          <p:cNvCxnSpPr>
            <a:cxnSpLocks/>
          </p:cNvCxnSpPr>
          <p:nvPr/>
        </p:nvCxnSpPr>
        <p:spPr>
          <a:xfrm>
            <a:off x="8386478" y="28885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8C067-BCFA-624A-BEE7-C1C6583CE163}"/>
              </a:ext>
            </a:extLst>
          </p:cNvPr>
          <p:cNvCxnSpPr>
            <a:cxnSpLocks/>
          </p:cNvCxnSpPr>
          <p:nvPr/>
        </p:nvCxnSpPr>
        <p:spPr>
          <a:xfrm>
            <a:off x="8386479" y="32317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C418B4-2079-4648-8C1F-7F934D8F6843}"/>
              </a:ext>
            </a:extLst>
          </p:cNvPr>
          <p:cNvCxnSpPr>
            <a:cxnSpLocks/>
          </p:cNvCxnSpPr>
          <p:nvPr/>
        </p:nvCxnSpPr>
        <p:spPr>
          <a:xfrm>
            <a:off x="8386479" y="39188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8DD4EB-D6A6-9248-AFE2-EFF6BEB2FD5E}"/>
              </a:ext>
            </a:extLst>
          </p:cNvPr>
          <p:cNvCxnSpPr>
            <a:cxnSpLocks/>
          </p:cNvCxnSpPr>
          <p:nvPr/>
        </p:nvCxnSpPr>
        <p:spPr>
          <a:xfrm flipV="1">
            <a:off x="8386477" y="25427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225A0A-C9A0-9043-BE2C-4731BFB5B91B}"/>
              </a:ext>
            </a:extLst>
          </p:cNvPr>
          <p:cNvCxnSpPr>
            <a:cxnSpLocks/>
          </p:cNvCxnSpPr>
          <p:nvPr/>
        </p:nvCxnSpPr>
        <p:spPr>
          <a:xfrm>
            <a:off x="8387172" y="42329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2F213A-3ED3-F581-8622-10A755901DF0}"/>
              </a:ext>
            </a:extLst>
          </p:cNvPr>
          <p:cNvSpPr txBox="1"/>
          <p:nvPr/>
        </p:nvSpPr>
        <p:spPr>
          <a:xfrm>
            <a:off x="3651335" y="4763021"/>
            <a:ext cx="172650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Storage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1ABD81-41EF-C234-220D-7406C40D4047}"/>
              </a:ext>
            </a:extLst>
          </p:cNvPr>
          <p:cNvSpPr/>
          <p:nvPr/>
        </p:nvSpPr>
        <p:spPr>
          <a:xfrm>
            <a:off x="3150619" y="1845568"/>
            <a:ext cx="2357783" cy="36229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65773-4226-BB7E-434A-B690D2EDF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02" y="2351026"/>
            <a:ext cx="896361" cy="16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40" grpId="0"/>
      <p:bldP spid="48" grpId="0" animBg="1"/>
      <p:bldP spid="49" grpId="0" animBg="1"/>
      <p:bldP spid="50" grpId="0" animBg="1"/>
      <p:bldP spid="51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950" y="3241736"/>
            <a:ext cx="8984100" cy="20982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highlight>
                  <a:srgbClr val="C0C0C0"/>
                </a:highlight>
              </a:rPr>
              <a:t>I logged in!</a:t>
            </a:r>
            <a:br>
              <a:rPr lang="en-US" dirty="0">
                <a:highlight>
                  <a:srgbClr val="C0C0C0"/>
                </a:highlight>
              </a:rPr>
            </a:br>
            <a:br>
              <a:rPr lang="en-US" dirty="0">
                <a:highlight>
                  <a:srgbClr val="C0C0C0"/>
                </a:highlight>
              </a:rPr>
            </a:br>
            <a:r>
              <a:rPr lang="en-US" dirty="0">
                <a:highlight>
                  <a:srgbClr val="C0C0C0"/>
                </a:highlight>
              </a:rPr>
              <a:t>But now where am I?</a:t>
            </a:r>
            <a:br>
              <a:rPr lang="en-US" dirty="0">
                <a:highlight>
                  <a:srgbClr val="C0C0C0"/>
                </a:highlight>
              </a:rPr>
            </a:br>
            <a:br>
              <a:rPr lang="en-US" dirty="0">
                <a:highlight>
                  <a:srgbClr val="C0C0C0"/>
                </a:highlight>
              </a:rPr>
            </a:br>
            <a:r>
              <a:rPr lang="en-US" dirty="0">
                <a:highlight>
                  <a:srgbClr val="C0C0C0"/>
                </a:highlight>
              </a:rPr>
              <a:t>...File Systems</a:t>
            </a:r>
          </a:p>
        </p:txBody>
      </p:sp>
    </p:spTree>
    <p:extLst>
      <p:ext uri="{BB962C8B-B14F-4D97-AF65-F5344CB8AC3E}">
        <p14:creationId xmlns:p14="http://schemas.microsoft.com/office/powerpoint/2010/main" val="3822062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67134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MacOS and Linux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D7C9BD-9BCE-0FAC-30A4-5B4DBD4D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583" y="192755"/>
            <a:ext cx="4159237" cy="100373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BB48285-8BCE-7EE2-F834-D39020B6B6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8298257"/>
              </p:ext>
            </p:extLst>
          </p:nvPr>
        </p:nvGraphicFramePr>
        <p:xfrm>
          <a:off x="6625836" y="1013290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84578D14-06C7-9829-F17C-994CA7198172}"/>
              </a:ext>
            </a:extLst>
          </p:cNvPr>
          <p:cNvSpPr txBox="1">
            <a:spLocks/>
          </p:cNvSpPr>
          <p:nvPr/>
        </p:nvSpPr>
        <p:spPr>
          <a:xfrm>
            <a:off x="938785" y="993648"/>
            <a:ext cx="5129600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3E234-2B5C-31D9-DD2E-8E6A3409F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84" y="192755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How do I access files and folders on Quest?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1056" name="starts with “p” or “e” use “short”…"/>
          <p:cNvSpPr txBox="1"/>
          <p:nvPr/>
        </p:nvSpPr>
        <p:spPr>
          <a:xfrm>
            <a:off x="1347270" y="1623717"/>
            <a:ext cx="9497461" cy="416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53147" indent="-253147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Operating system on Quest is Linux (</a:t>
            </a:r>
            <a:r>
              <a:rPr lang="en-US" sz="2400" b="1" err="1"/>
              <a:t>rhel</a:t>
            </a:r>
            <a:r>
              <a:rPr lang="en-US" sz="2400" b="1"/>
              <a:t> 7.9)</a:t>
            </a:r>
          </a:p>
          <a:p>
            <a:pPr marL="253147" indent="-253147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When you log in, you will be in your </a:t>
            </a:r>
            <a:r>
              <a:rPr lang="en-US" sz="2400" b="1" i="1"/>
              <a:t>home directory</a:t>
            </a:r>
          </a:p>
          <a:p>
            <a:pPr marL="253147" indent="-253147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File system is shared across all computers on Quest </a:t>
            </a:r>
            <a:endParaRPr lang="en-US" sz="2400"/>
          </a:p>
          <a:p>
            <a:pPr marL="990575" lvl="1" indent="-380990">
              <a:lnSpc>
                <a:spcPct val="140000"/>
              </a:lnSpc>
              <a:buSzPct val="100000"/>
              <a:buFont typeface="Wingdings" pitchFamily="2" charset="2"/>
              <a:buChar char="à"/>
            </a:pPr>
            <a:r>
              <a:rPr lang="en-US" sz="2400"/>
              <a:t>You can access your files &amp; folders from anywhere</a:t>
            </a:r>
            <a:endParaRPr lang="en-US" sz="2400">
              <a:ea typeface="Calibri"/>
              <a:cs typeface="Calibri"/>
            </a:endParaRPr>
          </a:p>
          <a:p>
            <a:pPr marL="253147" indent="-253147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You will be working with 3 main folders: </a:t>
            </a:r>
            <a:endParaRPr lang="en-US" sz="2400" b="1">
              <a:ea typeface="Calibri"/>
              <a:cs typeface="Calibri"/>
            </a:endParaRP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/home/&lt;</a:t>
            </a:r>
            <a:r>
              <a:rPr lang="en-US" sz="2400" err="1"/>
              <a:t>netid</a:t>
            </a:r>
            <a:r>
              <a:rPr lang="en-US" sz="2400"/>
              <a:t>&gt; 		</a:t>
            </a:r>
            <a:r>
              <a:rPr lang="en-US" sz="2400">
                <a:sym typeface="Wingdings" pitchFamily="2" charset="2"/>
              </a:rPr>
              <a:t> your personal home directory </a:t>
            </a:r>
            <a:endParaRPr lang="en-US" sz="2400" u="sng"/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/projects/&lt;</a:t>
            </a:r>
            <a:r>
              <a:rPr lang="en-US" sz="2400" err="1"/>
              <a:t>alloc</a:t>
            </a:r>
            <a:r>
              <a:rPr lang="en-US" sz="2400"/>
              <a:t>-id&gt; 		</a:t>
            </a:r>
            <a:r>
              <a:rPr lang="en-US" sz="2400">
                <a:sym typeface="Wingdings" pitchFamily="2" charset="2"/>
              </a:rPr>
              <a:t> your project/allocation directories </a:t>
            </a:r>
            <a:endParaRPr lang="en-US" sz="2400"/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/scratch /&lt;</a:t>
            </a:r>
            <a:r>
              <a:rPr lang="en-US" sz="2400" err="1"/>
              <a:t>netid</a:t>
            </a:r>
            <a:r>
              <a:rPr lang="en-US" sz="2400"/>
              <a:t>&gt; 		</a:t>
            </a:r>
            <a:r>
              <a:rPr lang="en-US" sz="2400">
                <a:sym typeface="Wingdings" pitchFamily="2" charset="2"/>
              </a:rPr>
              <a:t> 5TB of temporary (30 day) storage)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57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" grpId="0" build="p" bldLvl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How do I access files and folders on Quest?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pic>
        <p:nvPicPr>
          <p:cNvPr id="2" name="Google Shape;341;p30">
            <a:extLst>
              <a:ext uri="{FF2B5EF4-FFF2-40B4-BE49-F238E27FC236}">
                <a16:creationId xmlns:a16="http://schemas.microsoft.com/office/drawing/2014/main" id="{7907042C-7EA9-A84F-FA7C-BF3E32C37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1417" y="266014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2;p30">
            <a:extLst>
              <a:ext uri="{FF2B5EF4-FFF2-40B4-BE49-F238E27FC236}">
                <a16:creationId xmlns:a16="http://schemas.microsoft.com/office/drawing/2014/main" id="{A418A30A-EE87-EF65-A803-25FA777EACEE}"/>
              </a:ext>
            </a:extLst>
          </p:cNvPr>
          <p:cNvSpPr txBox="1"/>
          <p:nvPr/>
        </p:nvSpPr>
        <p:spPr>
          <a:xfrm>
            <a:off x="2641201" y="266014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home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343;p30">
            <a:extLst>
              <a:ext uri="{FF2B5EF4-FFF2-40B4-BE49-F238E27FC236}">
                <a16:creationId xmlns:a16="http://schemas.microsoft.com/office/drawing/2014/main" id="{0A22DE5B-FDFE-C5C4-F9D4-D4C1ABDD62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4371" y="2537402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5;p30">
            <a:extLst>
              <a:ext uri="{FF2B5EF4-FFF2-40B4-BE49-F238E27FC236}">
                <a16:creationId xmlns:a16="http://schemas.microsoft.com/office/drawing/2014/main" id="{F7057D5C-3463-FE82-2357-A74CBCE304B0}"/>
              </a:ext>
            </a:extLst>
          </p:cNvPr>
          <p:cNvSpPr/>
          <p:nvPr/>
        </p:nvSpPr>
        <p:spPr>
          <a:xfrm>
            <a:off x="1871548" y="1382247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46;p30">
            <a:extLst>
              <a:ext uri="{FF2B5EF4-FFF2-40B4-BE49-F238E27FC236}">
                <a16:creationId xmlns:a16="http://schemas.microsoft.com/office/drawing/2014/main" id="{B86E43F8-9020-0978-5B2F-B0A46259528A}"/>
              </a:ext>
            </a:extLst>
          </p:cNvPr>
          <p:cNvSpPr txBox="1"/>
          <p:nvPr/>
        </p:nvSpPr>
        <p:spPr>
          <a:xfrm>
            <a:off x="2246706" y="1318081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" name="Google Shape;348;p30">
            <a:extLst>
              <a:ext uri="{FF2B5EF4-FFF2-40B4-BE49-F238E27FC236}">
                <a16:creationId xmlns:a16="http://schemas.microsoft.com/office/drawing/2014/main" id="{033BA3CC-A623-02C7-DE72-5D7B57B4BE47}"/>
              </a:ext>
            </a:extLst>
          </p:cNvPr>
          <p:cNvCxnSpPr>
            <a:endCxn id="6" idx="2"/>
          </p:cNvCxnSpPr>
          <p:nvPr/>
        </p:nvCxnSpPr>
        <p:spPr>
          <a:xfrm rot="10800000" flipH="1">
            <a:off x="2454948" y="2002647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49;p30">
            <a:extLst>
              <a:ext uri="{FF2B5EF4-FFF2-40B4-BE49-F238E27FC236}">
                <a16:creationId xmlns:a16="http://schemas.microsoft.com/office/drawing/2014/main" id="{8A3EA8AC-4DF7-6140-9114-A49021E73B6C}"/>
              </a:ext>
            </a:extLst>
          </p:cNvPr>
          <p:cNvCxnSpPr>
            <a:stCxn id="6" idx="3"/>
          </p:cNvCxnSpPr>
          <p:nvPr/>
        </p:nvCxnSpPr>
        <p:spPr>
          <a:xfrm>
            <a:off x="3048748" y="1692447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350;p30">
            <a:extLst>
              <a:ext uri="{FF2B5EF4-FFF2-40B4-BE49-F238E27FC236}">
                <a16:creationId xmlns:a16="http://schemas.microsoft.com/office/drawing/2014/main" id="{5553366D-BC5E-0A55-E5D2-9C5351F029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955" y="3775578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1;p30">
            <a:extLst>
              <a:ext uri="{FF2B5EF4-FFF2-40B4-BE49-F238E27FC236}">
                <a16:creationId xmlns:a16="http://schemas.microsoft.com/office/drawing/2014/main" id="{19420807-8752-49A3-513A-FF513D6CF61C}"/>
              </a:ext>
            </a:extLst>
          </p:cNvPr>
          <p:cNvSpPr txBox="1"/>
          <p:nvPr/>
        </p:nvSpPr>
        <p:spPr>
          <a:xfrm>
            <a:off x="1261740" y="377557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hsc945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352;p30">
            <a:extLst>
              <a:ext uri="{FF2B5EF4-FFF2-40B4-BE49-F238E27FC236}">
                <a16:creationId xmlns:a16="http://schemas.microsoft.com/office/drawing/2014/main" id="{314EF596-6807-8DB8-70A6-DFF6789BA7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9669" y="3775578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3;p30">
            <a:extLst>
              <a:ext uri="{FF2B5EF4-FFF2-40B4-BE49-F238E27FC236}">
                <a16:creationId xmlns:a16="http://schemas.microsoft.com/office/drawing/2014/main" id="{D5E009FA-B63F-1E00-C8E8-76094604A6EC}"/>
              </a:ext>
            </a:extLst>
          </p:cNvPr>
          <p:cNvSpPr txBox="1"/>
          <p:nvPr/>
        </p:nvSpPr>
        <p:spPr>
          <a:xfrm>
            <a:off x="3973545" y="377557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yourNetID</a:t>
            </a:r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354;p30">
            <a:extLst>
              <a:ext uri="{FF2B5EF4-FFF2-40B4-BE49-F238E27FC236}">
                <a16:creationId xmlns:a16="http://schemas.microsoft.com/office/drawing/2014/main" id="{9DF68D16-1478-1B7D-2331-78F686A23C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0154" y="3699819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8;p30">
            <a:extLst>
              <a:ext uri="{FF2B5EF4-FFF2-40B4-BE49-F238E27FC236}">
                <a16:creationId xmlns:a16="http://schemas.microsoft.com/office/drawing/2014/main" id="{E3D8D3F4-16BE-F804-851A-BCCE5AE982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06653" y="369981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62;p30">
            <a:extLst>
              <a:ext uri="{FF2B5EF4-FFF2-40B4-BE49-F238E27FC236}">
                <a16:creationId xmlns:a16="http://schemas.microsoft.com/office/drawing/2014/main" id="{53B62921-FB51-2BB9-0388-03F8227EBBA5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rot="10800000">
            <a:off x="5854445" y="3003819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63;p30">
            <a:extLst>
              <a:ext uri="{FF2B5EF4-FFF2-40B4-BE49-F238E27FC236}">
                <a16:creationId xmlns:a16="http://schemas.microsoft.com/office/drawing/2014/main" id="{2197AE34-B089-A66F-C145-0B4D6725233A}"/>
              </a:ext>
            </a:extLst>
          </p:cNvPr>
          <p:cNvCxnSpPr>
            <a:stCxn id="15" idx="0"/>
            <a:endCxn id="5" idx="2"/>
          </p:cNvCxnSpPr>
          <p:nvPr/>
        </p:nvCxnSpPr>
        <p:spPr>
          <a:xfrm rot="10800000">
            <a:off x="5854144" y="3003819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64;p30">
            <a:extLst>
              <a:ext uri="{FF2B5EF4-FFF2-40B4-BE49-F238E27FC236}">
                <a16:creationId xmlns:a16="http://schemas.microsoft.com/office/drawing/2014/main" id="{0348762C-1DE6-C15E-D0C5-E035A8DC4B1C}"/>
              </a:ext>
            </a:extLst>
          </p:cNvPr>
          <p:cNvCxnSpPr>
            <a:stCxn id="11" idx="1"/>
            <a:endCxn id="2" idx="2"/>
          </p:cNvCxnSpPr>
          <p:nvPr/>
        </p:nvCxnSpPr>
        <p:spPr>
          <a:xfrm rot="10800000" flipH="1">
            <a:off x="1261740" y="3126377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65;p30">
            <a:extLst>
              <a:ext uri="{FF2B5EF4-FFF2-40B4-BE49-F238E27FC236}">
                <a16:creationId xmlns:a16="http://schemas.microsoft.com/office/drawing/2014/main" id="{632C569F-3B59-A9C6-AD6D-F7C654749AD2}"/>
              </a:ext>
            </a:extLst>
          </p:cNvPr>
          <p:cNvCxnSpPr>
            <a:endCxn id="2" idx="2"/>
          </p:cNvCxnSpPr>
          <p:nvPr/>
        </p:nvCxnSpPr>
        <p:spPr>
          <a:xfrm rot="10800000">
            <a:off x="2401309" y="3126483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12;p27">
            <a:extLst>
              <a:ext uri="{FF2B5EF4-FFF2-40B4-BE49-F238E27FC236}">
                <a16:creationId xmlns:a16="http://schemas.microsoft.com/office/drawing/2014/main" id="{7A96724D-4EC5-98E2-005D-A060D493CE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278" y="5006493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3;p27">
            <a:extLst>
              <a:ext uri="{FF2B5EF4-FFF2-40B4-BE49-F238E27FC236}">
                <a16:creationId xmlns:a16="http://schemas.microsoft.com/office/drawing/2014/main" id="{54CD1E23-32EF-1CD0-C6CE-62AE58EE324E}"/>
              </a:ext>
            </a:extLst>
          </p:cNvPr>
          <p:cNvSpPr txBox="1"/>
          <p:nvPr/>
        </p:nvSpPr>
        <p:spPr>
          <a:xfrm>
            <a:off x="924062" y="5006492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job_scripts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" name="Google Shape;214;p27">
            <a:extLst>
              <a:ext uri="{FF2B5EF4-FFF2-40B4-BE49-F238E27FC236}">
                <a16:creationId xmlns:a16="http://schemas.microsoft.com/office/drawing/2014/main" id="{3FA83FA9-EDB2-C813-5E3B-E16EC18873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8163" y="49931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5;p27">
            <a:extLst>
              <a:ext uri="{FF2B5EF4-FFF2-40B4-BE49-F238E27FC236}">
                <a16:creationId xmlns:a16="http://schemas.microsoft.com/office/drawing/2014/main" id="{6B1F08BA-FB35-1FA2-11AD-EAA88B40AB6B}"/>
              </a:ext>
            </a:extLst>
          </p:cNvPr>
          <p:cNvSpPr txBox="1"/>
          <p:nvPr/>
        </p:nvSpPr>
        <p:spPr>
          <a:xfrm>
            <a:off x="3477948" y="4993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216;p27">
            <a:extLst>
              <a:ext uri="{FF2B5EF4-FFF2-40B4-BE49-F238E27FC236}">
                <a16:creationId xmlns:a16="http://schemas.microsoft.com/office/drawing/2014/main" id="{AE10BFC7-CECA-0852-4FAC-1C4FB2F006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6153" y="5028095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19;p27">
            <a:extLst>
              <a:ext uri="{FF2B5EF4-FFF2-40B4-BE49-F238E27FC236}">
                <a16:creationId xmlns:a16="http://schemas.microsoft.com/office/drawing/2014/main" id="{2C171BA1-9D91-6326-76C4-8D62A775C75F}"/>
              </a:ext>
            </a:extLst>
          </p:cNvPr>
          <p:cNvCxnSpPr/>
          <p:nvPr/>
        </p:nvCxnSpPr>
        <p:spPr>
          <a:xfrm rot="10800000" flipH="1">
            <a:off x="684170" y="4252492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20;p27">
            <a:extLst>
              <a:ext uri="{FF2B5EF4-FFF2-40B4-BE49-F238E27FC236}">
                <a16:creationId xmlns:a16="http://schemas.microsoft.com/office/drawing/2014/main" id="{6F49E36B-5A83-D198-C482-8CC755E3A4D8}"/>
              </a:ext>
            </a:extLst>
          </p:cNvPr>
          <p:cNvCxnSpPr/>
          <p:nvPr/>
        </p:nvCxnSpPr>
        <p:spPr>
          <a:xfrm rot="10800000">
            <a:off x="1059708" y="4242095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21;p27">
            <a:extLst>
              <a:ext uri="{FF2B5EF4-FFF2-40B4-BE49-F238E27FC236}">
                <a16:creationId xmlns:a16="http://schemas.microsoft.com/office/drawing/2014/main" id="{D0AA8F12-5DE4-A19E-FC82-B5A19C27A7E3}"/>
              </a:ext>
            </a:extLst>
          </p:cNvPr>
          <p:cNvCxnSpPr/>
          <p:nvPr/>
        </p:nvCxnSpPr>
        <p:spPr>
          <a:xfrm rot="10800000">
            <a:off x="1021846" y="4241912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17;p27">
            <a:extLst>
              <a:ext uri="{FF2B5EF4-FFF2-40B4-BE49-F238E27FC236}">
                <a16:creationId xmlns:a16="http://schemas.microsoft.com/office/drawing/2014/main" id="{71986BC0-6A1F-0B7C-6E3A-EF7FAC18C57D}"/>
              </a:ext>
            </a:extLst>
          </p:cNvPr>
          <p:cNvSpPr txBox="1"/>
          <p:nvPr/>
        </p:nvSpPr>
        <p:spPr>
          <a:xfrm>
            <a:off x="5295936" y="5028095"/>
            <a:ext cx="29336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environment_files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342;p30">
            <a:extLst>
              <a:ext uri="{FF2B5EF4-FFF2-40B4-BE49-F238E27FC236}">
                <a16:creationId xmlns:a16="http://schemas.microsoft.com/office/drawing/2014/main" id="{E7A371B9-681B-FD2F-C7F2-C9D2336BEA8C}"/>
              </a:ext>
            </a:extLst>
          </p:cNvPr>
          <p:cNvSpPr txBox="1"/>
          <p:nvPr/>
        </p:nvSpPr>
        <p:spPr>
          <a:xfrm>
            <a:off x="6094156" y="256913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projects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" name="Google Shape;348;p30">
            <a:extLst>
              <a:ext uri="{FF2B5EF4-FFF2-40B4-BE49-F238E27FC236}">
                <a16:creationId xmlns:a16="http://schemas.microsoft.com/office/drawing/2014/main" id="{4227FC85-D44F-27AF-EDEF-DF15C4BE1874}"/>
              </a:ext>
            </a:extLst>
          </p:cNvPr>
          <p:cNvCxnSpPr/>
          <p:nvPr/>
        </p:nvCxnSpPr>
        <p:spPr>
          <a:xfrm rot="10800000" flipH="1">
            <a:off x="671382" y="545948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13;p27">
            <a:extLst>
              <a:ext uri="{FF2B5EF4-FFF2-40B4-BE49-F238E27FC236}">
                <a16:creationId xmlns:a16="http://schemas.microsoft.com/office/drawing/2014/main" id="{920EB026-16C7-259E-295C-7FA695A2B2F8}"/>
              </a:ext>
            </a:extLst>
          </p:cNvPr>
          <p:cNvSpPr txBox="1"/>
          <p:nvPr/>
        </p:nvSpPr>
        <p:spPr>
          <a:xfrm>
            <a:off x="589706" y="592582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minimap2.sh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991842-490E-8CD0-7DD3-73683458EB41}"/>
              </a:ext>
            </a:extLst>
          </p:cNvPr>
          <p:cNvSpPr/>
          <p:nvPr/>
        </p:nvSpPr>
        <p:spPr>
          <a:xfrm flipH="1">
            <a:off x="2591714" y="5935889"/>
            <a:ext cx="2431600" cy="519872"/>
          </a:xfrm>
          <a:prstGeom prst="rightArrow">
            <a:avLst>
              <a:gd name="adj1" fmla="val 40493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217;p27">
            <a:extLst>
              <a:ext uri="{FF2B5EF4-FFF2-40B4-BE49-F238E27FC236}">
                <a16:creationId xmlns:a16="http://schemas.microsoft.com/office/drawing/2014/main" id="{FCB90992-9DAB-FC41-5716-0BE8C2104EFD}"/>
              </a:ext>
            </a:extLst>
          </p:cNvPr>
          <p:cNvSpPr txBox="1"/>
          <p:nvPr/>
        </p:nvSpPr>
        <p:spPr>
          <a:xfrm>
            <a:off x="5177523" y="5812028"/>
            <a:ext cx="607948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What is the path to this file?</a:t>
            </a:r>
            <a:endParaRPr sz="24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104348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How do I access files and folders on Quest?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pic>
        <p:nvPicPr>
          <p:cNvPr id="2" name="Google Shape;341;p30">
            <a:extLst>
              <a:ext uri="{FF2B5EF4-FFF2-40B4-BE49-F238E27FC236}">
                <a16:creationId xmlns:a16="http://schemas.microsoft.com/office/drawing/2014/main" id="{7907042C-7EA9-A84F-FA7C-BF3E32C3753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61417" y="266014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42;p30">
            <a:extLst>
              <a:ext uri="{FF2B5EF4-FFF2-40B4-BE49-F238E27FC236}">
                <a16:creationId xmlns:a16="http://schemas.microsoft.com/office/drawing/2014/main" id="{A418A30A-EE87-EF65-A803-25FA777EACEE}"/>
              </a:ext>
            </a:extLst>
          </p:cNvPr>
          <p:cNvSpPr txBox="1"/>
          <p:nvPr/>
        </p:nvSpPr>
        <p:spPr>
          <a:xfrm>
            <a:off x="2641201" y="266014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home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343;p30">
            <a:extLst>
              <a:ext uri="{FF2B5EF4-FFF2-40B4-BE49-F238E27FC236}">
                <a16:creationId xmlns:a16="http://schemas.microsoft.com/office/drawing/2014/main" id="{0A22DE5B-FDFE-C5C4-F9D4-D4C1ABDD62E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4371" y="2537402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5;p30">
            <a:extLst>
              <a:ext uri="{FF2B5EF4-FFF2-40B4-BE49-F238E27FC236}">
                <a16:creationId xmlns:a16="http://schemas.microsoft.com/office/drawing/2014/main" id="{F7057D5C-3463-FE82-2357-A74CBCE304B0}"/>
              </a:ext>
            </a:extLst>
          </p:cNvPr>
          <p:cNvSpPr/>
          <p:nvPr/>
        </p:nvSpPr>
        <p:spPr>
          <a:xfrm>
            <a:off x="1871548" y="1382247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346;p30">
            <a:extLst>
              <a:ext uri="{FF2B5EF4-FFF2-40B4-BE49-F238E27FC236}">
                <a16:creationId xmlns:a16="http://schemas.microsoft.com/office/drawing/2014/main" id="{B86E43F8-9020-0978-5B2F-B0A46259528A}"/>
              </a:ext>
            </a:extLst>
          </p:cNvPr>
          <p:cNvSpPr txBox="1"/>
          <p:nvPr/>
        </p:nvSpPr>
        <p:spPr>
          <a:xfrm>
            <a:off x="2246706" y="1318081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8" name="Google Shape;348;p30">
            <a:extLst>
              <a:ext uri="{FF2B5EF4-FFF2-40B4-BE49-F238E27FC236}">
                <a16:creationId xmlns:a16="http://schemas.microsoft.com/office/drawing/2014/main" id="{033BA3CC-A623-02C7-DE72-5D7B57B4BE47}"/>
              </a:ext>
            </a:extLst>
          </p:cNvPr>
          <p:cNvCxnSpPr>
            <a:endCxn id="6" idx="2"/>
          </p:cNvCxnSpPr>
          <p:nvPr/>
        </p:nvCxnSpPr>
        <p:spPr>
          <a:xfrm rot="10800000" flipH="1">
            <a:off x="2454948" y="2002647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349;p30">
            <a:extLst>
              <a:ext uri="{FF2B5EF4-FFF2-40B4-BE49-F238E27FC236}">
                <a16:creationId xmlns:a16="http://schemas.microsoft.com/office/drawing/2014/main" id="{8A3EA8AC-4DF7-6140-9114-A49021E73B6C}"/>
              </a:ext>
            </a:extLst>
          </p:cNvPr>
          <p:cNvCxnSpPr>
            <a:stCxn id="6" idx="3"/>
          </p:cNvCxnSpPr>
          <p:nvPr/>
        </p:nvCxnSpPr>
        <p:spPr>
          <a:xfrm>
            <a:off x="3048748" y="1692447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Google Shape;350;p30">
            <a:extLst>
              <a:ext uri="{FF2B5EF4-FFF2-40B4-BE49-F238E27FC236}">
                <a16:creationId xmlns:a16="http://schemas.microsoft.com/office/drawing/2014/main" id="{5553366D-BC5E-0A55-E5D2-9C5351F029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955" y="3775578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351;p30">
            <a:extLst>
              <a:ext uri="{FF2B5EF4-FFF2-40B4-BE49-F238E27FC236}">
                <a16:creationId xmlns:a16="http://schemas.microsoft.com/office/drawing/2014/main" id="{19420807-8752-49A3-513A-FF513D6CF61C}"/>
              </a:ext>
            </a:extLst>
          </p:cNvPr>
          <p:cNvSpPr txBox="1"/>
          <p:nvPr/>
        </p:nvSpPr>
        <p:spPr>
          <a:xfrm>
            <a:off x="1261740" y="377557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hsc945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352;p30">
            <a:extLst>
              <a:ext uri="{FF2B5EF4-FFF2-40B4-BE49-F238E27FC236}">
                <a16:creationId xmlns:a16="http://schemas.microsoft.com/office/drawing/2014/main" id="{314EF596-6807-8DB8-70A6-DFF6789BA7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59669" y="3775578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53;p30">
            <a:extLst>
              <a:ext uri="{FF2B5EF4-FFF2-40B4-BE49-F238E27FC236}">
                <a16:creationId xmlns:a16="http://schemas.microsoft.com/office/drawing/2014/main" id="{D5E009FA-B63F-1E00-C8E8-76094604A6EC}"/>
              </a:ext>
            </a:extLst>
          </p:cNvPr>
          <p:cNvSpPr txBox="1"/>
          <p:nvPr/>
        </p:nvSpPr>
        <p:spPr>
          <a:xfrm>
            <a:off x="3973545" y="377557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yourNetID</a:t>
            </a:r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354;p30">
            <a:extLst>
              <a:ext uri="{FF2B5EF4-FFF2-40B4-BE49-F238E27FC236}">
                <a16:creationId xmlns:a16="http://schemas.microsoft.com/office/drawing/2014/main" id="{9DF68D16-1478-1B7D-2331-78F686A23C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10154" y="3699819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58;p30">
            <a:extLst>
              <a:ext uri="{FF2B5EF4-FFF2-40B4-BE49-F238E27FC236}">
                <a16:creationId xmlns:a16="http://schemas.microsoft.com/office/drawing/2014/main" id="{E3D8D3F4-16BE-F804-851A-BCCE5AE9827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06653" y="369981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62;p30">
            <a:extLst>
              <a:ext uri="{FF2B5EF4-FFF2-40B4-BE49-F238E27FC236}">
                <a16:creationId xmlns:a16="http://schemas.microsoft.com/office/drawing/2014/main" id="{53B62921-FB51-2BB9-0388-03F8227EBBA5}"/>
              </a:ext>
            </a:extLst>
          </p:cNvPr>
          <p:cNvCxnSpPr>
            <a:stCxn id="14" idx="0"/>
            <a:endCxn id="5" idx="2"/>
          </p:cNvCxnSpPr>
          <p:nvPr/>
        </p:nvCxnSpPr>
        <p:spPr>
          <a:xfrm rot="10800000">
            <a:off x="5854445" y="3003819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363;p30">
            <a:extLst>
              <a:ext uri="{FF2B5EF4-FFF2-40B4-BE49-F238E27FC236}">
                <a16:creationId xmlns:a16="http://schemas.microsoft.com/office/drawing/2014/main" id="{2197AE34-B089-A66F-C145-0B4D6725233A}"/>
              </a:ext>
            </a:extLst>
          </p:cNvPr>
          <p:cNvCxnSpPr>
            <a:stCxn id="15" idx="0"/>
            <a:endCxn id="5" idx="2"/>
          </p:cNvCxnSpPr>
          <p:nvPr/>
        </p:nvCxnSpPr>
        <p:spPr>
          <a:xfrm rot="10800000">
            <a:off x="5854144" y="3003819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364;p30">
            <a:extLst>
              <a:ext uri="{FF2B5EF4-FFF2-40B4-BE49-F238E27FC236}">
                <a16:creationId xmlns:a16="http://schemas.microsoft.com/office/drawing/2014/main" id="{0348762C-1DE6-C15E-D0C5-E035A8DC4B1C}"/>
              </a:ext>
            </a:extLst>
          </p:cNvPr>
          <p:cNvCxnSpPr>
            <a:stCxn id="11" idx="1"/>
            <a:endCxn id="2" idx="2"/>
          </p:cNvCxnSpPr>
          <p:nvPr/>
        </p:nvCxnSpPr>
        <p:spPr>
          <a:xfrm rot="10800000" flipH="1">
            <a:off x="1261740" y="3126377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365;p30">
            <a:extLst>
              <a:ext uri="{FF2B5EF4-FFF2-40B4-BE49-F238E27FC236}">
                <a16:creationId xmlns:a16="http://schemas.microsoft.com/office/drawing/2014/main" id="{632C569F-3B59-A9C6-AD6D-F7C654749AD2}"/>
              </a:ext>
            </a:extLst>
          </p:cNvPr>
          <p:cNvCxnSpPr>
            <a:endCxn id="2" idx="2"/>
          </p:cNvCxnSpPr>
          <p:nvPr/>
        </p:nvCxnSpPr>
        <p:spPr>
          <a:xfrm rot="10800000">
            <a:off x="2401309" y="3126483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12;p27">
            <a:extLst>
              <a:ext uri="{FF2B5EF4-FFF2-40B4-BE49-F238E27FC236}">
                <a16:creationId xmlns:a16="http://schemas.microsoft.com/office/drawing/2014/main" id="{7A96724D-4EC5-98E2-005D-A060D493CEC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278" y="5006493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3;p27">
            <a:extLst>
              <a:ext uri="{FF2B5EF4-FFF2-40B4-BE49-F238E27FC236}">
                <a16:creationId xmlns:a16="http://schemas.microsoft.com/office/drawing/2014/main" id="{54CD1E23-32EF-1CD0-C6CE-62AE58EE324E}"/>
              </a:ext>
            </a:extLst>
          </p:cNvPr>
          <p:cNvSpPr txBox="1"/>
          <p:nvPr/>
        </p:nvSpPr>
        <p:spPr>
          <a:xfrm>
            <a:off x="924062" y="5006492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job_scripts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2" name="Google Shape;214;p27">
            <a:extLst>
              <a:ext uri="{FF2B5EF4-FFF2-40B4-BE49-F238E27FC236}">
                <a16:creationId xmlns:a16="http://schemas.microsoft.com/office/drawing/2014/main" id="{3FA83FA9-EDB2-C813-5E3B-E16EC18873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8163" y="49931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5;p27">
            <a:extLst>
              <a:ext uri="{FF2B5EF4-FFF2-40B4-BE49-F238E27FC236}">
                <a16:creationId xmlns:a16="http://schemas.microsoft.com/office/drawing/2014/main" id="{6B1F08BA-FB35-1FA2-11AD-EAA88B40AB6B}"/>
              </a:ext>
            </a:extLst>
          </p:cNvPr>
          <p:cNvSpPr txBox="1"/>
          <p:nvPr/>
        </p:nvSpPr>
        <p:spPr>
          <a:xfrm>
            <a:off x="3477948" y="4993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R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216;p27">
            <a:extLst>
              <a:ext uri="{FF2B5EF4-FFF2-40B4-BE49-F238E27FC236}">
                <a16:creationId xmlns:a16="http://schemas.microsoft.com/office/drawing/2014/main" id="{AE10BFC7-CECA-0852-4FAC-1C4FB2F006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16153" y="5028095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19;p27">
            <a:extLst>
              <a:ext uri="{FF2B5EF4-FFF2-40B4-BE49-F238E27FC236}">
                <a16:creationId xmlns:a16="http://schemas.microsoft.com/office/drawing/2014/main" id="{2C171BA1-9D91-6326-76C4-8D62A775C75F}"/>
              </a:ext>
            </a:extLst>
          </p:cNvPr>
          <p:cNvCxnSpPr/>
          <p:nvPr/>
        </p:nvCxnSpPr>
        <p:spPr>
          <a:xfrm rot="10800000" flipH="1">
            <a:off x="684170" y="4252492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20;p27">
            <a:extLst>
              <a:ext uri="{FF2B5EF4-FFF2-40B4-BE49-F238E27FC236}">
                <a16:creationId xmlns:a16="http://schemas.microsoft.com/office/drawing/2014/main" id="{6F49E36B-5A83-D198-C482-8CC755E3A4D8}"/>
              </a:ext>
            </a:extLst>
          </p:cNvPr>
          <p:cNvCxnSpPr/>
          <p:nvPr/>
        </p:nvCxnSpPr>
        <p:spPr>
          <a:xfrm rot="10800000">
            <a:off x="1059708" y="4242095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21;p27">
            <a:extLst>
              <a:ext uri="{FF2B5EF4-FFF2-40B4-BE49-F238E27FC236}">
                <a16:creationId xmlns:a16="http://schemas.microsoft.com/office/drawing/2014/main" id="{D0AA8F12-5DE4-A19E-FC82-B5A19C27A7E3}"/>
              </a:ext>
            </a:extLst>
          </p:cNvPr>
          <p:cNvCxnSpPr/>
          <p:nvPr/>
        </p:nvCxnSpPr>
        <p:spPr>
          <a:xfrm rot="10800000">
            <a:off x="1021846" y="4241912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17;p27">
            <a:extLst>
              <a:ext uri="{FF2B5EF4-FFF2-40B4-BE49-F238E27FC236}">
                <a16:creationId xmlns:a16="http://schemas.microsoft.com/office/drawing/2014/main" id="{71986BC0-6A1F-0B7C-6E3A-EF7FAC18C57D}"/>
              </a:ext>
            </a:extLst>
          </p:cNvPr>
          <p:cNvSpPr txBox="1"/>
          <p:nvPr/>
        </p:nvSpPr>
        <p:spPr>
          <a:xfrm>
            <a:off x="5295936" y="5028095"/>
            <a:ext cx="29336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 err="1">
                <a:latin typeface="Roboto Mono"/>
                <a:ea typeface="Roboto Mono"/>
                <a:cs typeface="Roboto Mono"/>
                <a:sym typeface="Roboto Mono"/>
              </a:rPr>
              <a:t>environment_files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" name="Google Shape;342;p30">
            <a:extLst>
              <a:ext uri="{FF2B5EF4-FFF2-40B4-BE49-F238E27FC236}">
                <a16:creationId xmlns:a16="http://schemas.microsoft.com/office/drawing/2014/main" id="{E7A371B9-681B-FD2F-C7F2-C9D2336BEA8C}"/>
              </a:ext>
            </a:extLst>
          </p:cNvPr>
          <p:cNvSpPr txBox="1"/>
          <p:nvPr/>
        </p:nvSpPr>
        <p:spPr>
          <a:xfrm>
            <a:off x="6094156" y="256913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projects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" name="Google Shape;348;p30">
            <a:extLst>
              <a:ext uri="{FF2B5EF4-FFF2-40B4-BE49-F238E27FC236}">
                <a16:creationId xmlns:a16="http://schemas.microsoft.com/office/drawing/2014/main" id="{4227FC85-D44F-27AF-EDEF-DF15C4BE1874}"/>
              </a:ext>
            </a:extLst>
          </p:cNvPr>
          <p:cNvCxnSpPr/>
          <p:nvPr/>
        </p:nvCxnSpPr>
        <p:spPr>
          <a:xfrm rot="10800000" flipH="1">
            <a:off x="671382" y="545948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13;p27">
            <a:extLst>
              <a:ext uri="{FF2B5EF4-FFF2-40B4-BE49-F238E27FC236}">
                <a16:creationId xmlns:a16="http://schemas.microsoft.com/office/drawing/2014/main" id="{920EB026-16C7-259E-295C-7FA695A2B2F8}"/>
              </a:ext>
            </a:extLst>
          </p:cNvPr>
          <p:cNvSpPr txBox="1"/>
          <p:nvPr/>
        </p:nvSpPr>
        <p:spPr>
          <a:xfrm>
            <a:off x="589706" y="592582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latin typeface="Roboto Mono"/>
                <a:ea typeface="Roboto Mono"/>
                <a:cs typeface="Roboto Mono"/>
                <a:sym typeface="Roboto Mono"/>
              </a:rPr>
              <a:t>minimap2.sh</a:t>
            </a:r>
            <a:endParaRPr sz="20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991842-490E-8CD0-7DD3-73683458EB41}"/>
              </a:ext>
            </a:extLst>
          </p:cNvPr>
          <p:cNvSpPr/>
          <p:nvPr/>
        </p:nvSpPr>
        <p:spPr>
          <a:xfrm flipH="1">
            <a:off x="2591714" y="5935889"/>
            <a:ext cx="2431600" cy="519872"/>
          </a:xfrm>
          <a:prstGeom prst="rightArrow">
            <a:avLst>
              <a:gd name="adj1" fmla="val 40493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217;p27">
            <a:extLst>
              <a:ext uri="{FF2B5EF4-FFF2-40B4-BE49-F238E27FC236}">
                <a16:creationId xmlns:a16="http://schemas.microsoft.com/office/drawing/2014/main" id="{FCB90992-9DAB-FC41-5716-0BE8C2104EFD}"/>
              </a:ext>
            </a:extLst>
          </p:cNvPr>
          <p:cNvSpPr txBox="1"/>
          <p:nvPr/>
        </p:nvSpPr>
        <p:spPr>
          <a:xfrm>
            <a:off x="5177523" y="5812028"/>
            <a:ext cx="690654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/home/hsc945/</a:t>
            </a:r>
            <a:r>
              <a:rPr lang="en" sz="2400" dirty="0" err="1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job_scripts</a:t>
            </a:r>
            <a:r>
              <a:rPr lang="en" sz="2400" dirty="0">
                <a:highlight>
                  <a:srgbClr val="FFFF00"/>
                </a:highlight>
                <a:latin typeface="Roboto Mono"/>
                <a:ea typeface="Roboto Mono"/>
                <a:cs typeface="Roboto Mono"/>
                <a:sym typeface="Roboto Mono"/>
              </a:rPr>
              <a:t>/minimap2.sh</a:t>
            </a:r>
            <a:endParaRPr sz="2400" dirty="0">
              <a:highlight>
                <a:srgbClr val="FFFF00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516229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5F7C-CAFD-9546-9198-19A4FC2B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67"/>
              <a:t>/home &amp; /projects directories on 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2A94-570C-FC44-9454-E76C3225F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96765" y="3057765"/>
            <a:ext cx="3936208" cy="511883"/>
          </a:xfrm>
        </p:spPr>
        <p:txBody>
          <a:bodyPr>
            <a:normAutofit/>
          </a:bodyPr>
          <a:lstStyle/>
          <a:p>
            <a:r>
              <a:rPr lang="en-US"/>
              <a:t>80GB storage space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B3B-EECC-7B42-A7FF-48A838170B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96771" y="1517601"/>
            <a:ext cx="3936208" cy="582225"/>
          </a:xfrm>
        </p:spPr>
        <p:txBody>
          <a:bodyPr/>
          <a:lstStyle/>
          <a:p>
            <a:r>
              <a:rPr lang="en-US" sz="2400"/>
              <a:t>/home/&lt;</a:t>
            </a:r>
            <a:r>
              <a:rPr lang="en-US" sz="2400" err="1"/>
              <a:t>netid</a:t>
            </a:r>
            <a:r>
              <a:rPr lang="en-US" sz="2400"/>
              <a:t>&gt;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D0CC39-E6E3-9949-8629-399DD55DF91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194825" y="1517601"/>
            <a:ext cx="4677473" cy="609975"/>
          </a:xfrm>
        </p:spPr>
        <p:txBody>
          <a:bodyPr/>
          <a:lstStyle/>
          <a:p>
            <a:r>
              <a:rPr lang="en-US" sz="2400"/>
              <a:t>/projects/&lt;allocation-id&gt;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8E08A-0DAB-8243-94B3-F7F3D1C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5E50C17-3275-6245-8FFC-22274298027A}"/>
              </a:ext>
            </a:extLst>
          </p:cNvPr>
          <p:cNvSpPr txBox="1">
            <a:spLocks/>
          </p:cNvSpPr>
          <p:nvPr/>
        </p:nvSpPr>
        <p:spPr>
          <a:xfrm>
            <a:off x="247808" y="2986098"/>
            <a:ext cx="1983329" cy="58222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Storage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843246-40DC-8B4E-8C9D-FBDD42BB83A6}"/>
              </a:ext>
            </a:extLst>
          </p:cNvPr>
          <p:cNvSpPr txBox="1">
            <a:spLocks/>
          </p:cNvSpPr>
          <p:nvPr/>
        </p:nvSpPr>
        <p:spPr>
          <a:xfrm>
            <a:off x="247810" y="5364734"/>
            <a:ext cx="1983329" cy="58222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Backups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57368D-E209-0349-B790-2D0157E696A9}"/>
              </a:ext>
            </a:extLst>
          </p:cNvPr>
          <p:cNvSpPr txBox="1">
            <a:spLocks/>
          </p:cNvSpPr>
          <p:nvPr/>
        </p:nvSpPr>
        <p:spPr>
          <a:xfrm>
            <a:off x="3096764" y="5430198"/>
            <a:ext cx="3936208" cy="51676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Backed up every 24 </a:t>
            </a:r>
            <a:r>
              <a:rPr lang="en-US" sz="2400" err="1"/>
              <a:t>hrs</a:t>
            </a:r>
            <a:endParaRPr lang="en-US" sz="2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7D60E7-5CA9-2F40-B276-8914C3BF9AE4}"/>
              </a:ext>
            </a:extLst>
          </p:cNvPr>
          <p:cNvSpPr txBox="1">
            <a:spLocks/>
          </p:cNvSpPr>
          <p:nvPr/>
        </p:nvSpPr>
        <p:spPr>
          <a:xfrm>
            <a:off x="7194819" y="3072544"/>
            <a:ext cx="4673788" cy="497105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1 TB | 2 TB | purchased amount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E88FE6-CCB0-5845-9CCA-BD9023704033}"/>
              </a:ext>
            </a:extLst>
          </p:cNvPr>
          <p:cNvSpPr txBox="1">
            <a:spLocks/>
          </p:cNvSpPr>
          <p:nvPr/>
        </p:nvSpPr>
        <p:spPr>
          <a:xfrm>
            <a:off x="7194819" y="5430196"/>
            <a:ext cx="4673788" cy="51676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NOT BACKED UP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AC0B2D4-3E7A-5F46-8043-E869D886B0EB}"/>
              </a:ext>
            </a:extLst>
          </p:cNvPr>
          <p:cNvSpPr txBox="1">
            <a:spLocks/>
          </p:cNvSpPr>
          <p:nvPr/>
        </p:nvSpPr>
        <p:spPr>
          <a:xfrm>
            <a:off x="3096764" y="4607023"/>
            <a:ext cx="3936208" cy="5179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“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homedu</a:t>
            </a:r>
            <a:r>
              <a:rPr lang="en-US" sz="2400"/>
              <a:t>”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E9B950-9DA9-324B-8E36-E79058E93E87}"/>
              </a:ext>
            </a:extLst>
          </p:cNvPr>
          <p:cNvSpPr txBox="1">
            <a:spLocks/>
          </p:cNvSpPr>
          <p:nvPr/>
        </p:nvSpPr>
        <p:spPr>
          <a:xfrm>
            <a:off x="7194818" y="4600959"/>
            <a:ext cx="4899647" cy="85563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“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checkproject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err="1">
                <a:latin typeface="Consolas" panose="020B0609020204030204" pitchFamily="49" charset="0"/>
                <a:cs typeface="Consolas" panose="020B0609020204030204" pitchFamily="49" charset="0"/>
              </a:rPr>
              <a:t>alloc</a:t>
            </a:r>
            <a:r>
              <a:rPr lang="en-US" sz="2400">
                <a:latin typeface="Consolas" panose="020B0609020204030204" pitchFamily="49" charset="0"/>
                <a:cs typeface="Consolas" panose="020B0609020204030204" pitchFamily="49" charset="0"/>
              </a:rPr>
              <a:t>-id&gt;</a:t>
            </a:r>
            <a:r>
              <a:rPr lang="en-US" sz="2400"/>
              <a:t>”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5D3C279-8712-EC46-84B2-D707FB6D1449}"/>
              </a:ext>
            </a:extLst>
          </p:cNvPr>
          <p:cNvSpPr txBox="1">
            <a:spLocks/>
          </p:cNvSpPr>
          <p:nvPr/>
        </p:nvSpPr>
        <p:spPr>
          <a:xfrm>
            <a:off x="247807" y="4567648"/>
            <a:ext cx="2848955" cy="60268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Check for space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5740180-4597-C94E-BE11-5330462C48BC}"/>
              </a:ext>
            </a:extLst>
          </p:cNvPr>
          <p:cNvSpPr txBox="1">
            <a:spLocks/>
          </p:cNvSpPr>
          <p:nvPr/>
        </p:nvSpPr>
        <p:spPr>
          <a:xfrm>
            <a:off x="247808" y="3823939"/>
            <a:ext cx="2145437" cy="55354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Put: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C7FCE74-5B0E-F848-9D04-1FE374D8637A}"/>
              </a:ext>
            </a:extLst>
          </p:cNvPr>
          <p:cNvSpPr txBox="1">
            <a:spLocks/>
          </p:cNvSpPr>
          <p:nvPr/>
        </p:nvSpPr>
        <p:spPr>
          <a:xfrm>
            <a:off x="3096764" y="3828171"/>
            <a:ext cx="3936208" cy="5179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Software, code etc.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116567-3601-FB42-8861-09DD32E9AEC4}"/>
              </a:ext>
            </a:extLst>
          </p:cNvPr>
          <p:cNvSpPr txBox="1">
            <a:spLocks/>
          </p:cNvSpPr>
          <p:nvPr/>
        </p:nvSpPr>
        <p:spPr>
          <a:xfrm>
            <a:off x="7194818" y="3822107"/>
            <a:ext cx="4673788" cy="52401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Data, outputs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553BAF-E3F5-4A4C-AE37-0BDA43E2D079}"/>
              </a:ext>
            </a:extLst>
          </p:cNvPr>
          <p:cNvSpPr txBox="1">
            <a:spLocks/>
          </p:cNvSpPr>
          <p:nvPr/>
        </p:nvSpPr>
        <p:spPr>
          <a:xfrm>
            <a:off x="3096764" y="2324296"/>
            <a:ext cx="3936208" cy="5118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Just you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27F601F-D937-CD45-ADAB-3C5A9BF68484}"/>
              </a:ext>
            </a:extLst>
          </p:cNvPr>
          <p:cNvSpPr txBox="1">
            <a:spLocks/>
          </p:cNvSpPr>
          <p:nvPr/>
        </p:nvSpPr>
        <p:spPr>
          <a:xfrm>
            <a:off x="247806" y="2252629"/>
            <a:ext cx="2848956" cy="58222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has access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D4CB35C-AA1F-B94A-857C-3D2FECE33D9F}"/>
              </a:ext>
            </a:extLst>
          </p:cNvPr>
          <p:cNvSpPr txBox="1">
            <a:spLocks/>
          </p:cNvSpPr>
          <p:nvPr/>
        </p:nvSpPr>
        <p:spPr>
          <a:xfrm>
            <a:off x="7194818" y="2339074"/>
            <a:ext cx="4673788" cy="49710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Everyone in the allocation</a:t>
            </a:r>
          </a:p>
        </p:txBody>
      </p:sp>
    </p:spTree>
    <p:extLst>
      <p:ext uri="{BB962C8B-B14F-4D97-AF65-F5344CB8AC3E}">
        <p14:creationId xmlns:p14="http://schemas.microsoft.com/office/powerpoint/2010/main" val="23125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4" grpId="0"/>
      <p:bldP spid="13" grpId="0"/>
      <p:bldP spid="15" grpId="0"/>
      <p:bldP spid="18" grpId="0"/>
      <p:bldP spid="19" grpId="0"/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D968-9BBA-CB1E-832F-11E48F4F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Scratch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7F78E-D9C7-DEDA-1EED-20F27F875B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0600" y="1981199"/>
            <a:ext cx="11201400" cy="4288971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Temporary extra space</a:t>
            </a:r>
          </a:p>
          <a:p>
            <a:r>
              <a:rPr lang="en-US" sz="3733" dirty="0"/>
              <a:t>Individual</a:t>
            </a:r>
          </a:p>
          <a:p>
            <a:pPr lvl="1"/>
            <a:r>
              <a:rPr lang="en-US" sz="3200" dirty="0"/>
              <a:t>5 TB</a:t>
            </a:r>
          </a:p>
          <a:p>
            <a:pPr lvl="1"/>
            <a:r>
              <a:rPr lang="en-US" sz="3200" dirty="0"/>
              <a:t>Files deleted after 30 days</a:t>
            </a:r>
          </a:p>
          <a:p>
            <a:r>
              <a:rPr lang="en-US" sz="3733" dirty="0"/>
              <a:t>GCC</a:t>
            </a:r>
            <a:endParaRPr lang="en-US" sz="3200" dirty="0"/>
          </a:p>
          <a:p>
            <a:pPr lvl="1"/>
            <a:r>
              <a:rPr lang="en-US" sz="3200" dirty="0"/>
              <a:t>up to 40 TB</a:t>
            </a:r>
          </a:p>
          <a:p>
            <a:pPr lvl="1"/>
            <a:r>
              <a:rPr lang="en-US" sz="3200" dirty="0"/>
              <a:t>Files deleted at the end of the month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1305D-4654-5B8F-1C17-79F108BE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E7090F8-FB42-66DF-67FF-0ACE7F049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42" y="1981199"/>
            <a:ext cx="2641816" cy="2439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E9D59-81DE-771C-AAA9-90E25E22D13E}"/>
              </a:ext>
            </a:extLst>
          </p:cNvPr>
          <p:cNvSpPr txBox="1"/>
          <p:nvPr/>
        </p:nvSpPr>
        <p:spPr>
          <a:xfrm>
            <a:off x="9132120" y="4467398"/>
            <a:ext cx="2265059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en-US" sz="2400" dirty="0"/>
              <a:t>Apply for Scratch Space</a:t>
            </a:r>
          </a:p>
        </p:txBody>
      </p:sp>
    </p:spTree>
    <p:extLst>
      <p:ext uri="{BB962C8B-B14F-4D97-AF65-F5344CB8AC3E}">
        <p14:creationId xmlns:p14="http://schemas.microsoft.com/office/powerpoint/2010/main" val="20818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Command Line Basics</a:t>
            </a:r>
          </a:p>
        </p:txBody>
      </p:sp>
    </p:spTree>
    <p:extLst>
      <p:ext uri="{BB962C8B-B14F-4D97-AF65-F5344CB8AC3E}">
        <p14:creationId xmlns:p14="http://schemas.microsoft.com/office/powerpoint/2010/main" val="2674359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1: What is in our classroom allocation folder?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Where are you in the file system now?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Move to classroom allocation.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List contents of classroom allocation.</a:t>
            </a:r>
          </a:p>
          <a:p>
            <a:pPr marL="0" indent="0">
              <a:buNone/>
            </a:pPr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69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1: What is in our classroom allocation folder?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Where are you in the file system now?</a:t>
            </a:r>
          </a:p>
          <a:p>
            <a:pPr marL="457200" lvl="1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	</a:t>
            </a:r>
            <a:r>
              <a:rPr lang="en-US" sz="3200" dirty="0" err="1">
                <a:latin typeface="Lucida Console" panose="020B0609040504020204" pitchFamily="49" charset="0"/>
              </a:rPr>
              <a:t>pwd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#print working directory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Move to classroom allocation.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>
                <a:latin typeface="Lucida Console" panose="020B0609040504020204" pitchFamily="49" charset="0"/>
              </a:rPr>
              <a:t>cd /projects/</a:t>
            </a:r>
            <a:r>
              <a:rPr lang="en-US" sz="3200" dirty="0">
                <a:highlight>
                  <a:srgbClr val="FFFF00"/>
                </a:highlight>
                <a:latin typeface="Lucida Console" panose="020B0609040504020204" pitchFamily="49" charset="0"/>
              </a:rPr>
              <a:t>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List contents of classroom allocation.</a:t>
            </a:r>
          </a:p>
          <a:p>
            <a:pPr marL="457200" lvl="1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	ls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#list contents</a:t>
            </a:r>
          </a:p>
          <a:p>
            <a:pPr marL="457200" lvl="1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	ls -a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#list all contents</a:t>
            </a:r>
          </a:p>
          <a:p>
            <a:pPr marL="457200" lvl="1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	ls -al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#list all in long format</a:t>
            </a:r>
          </a:p>
          <a:p>
            <a:pPr marL="0" indent="0">
              <a:buNone/>
            </a:pPr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42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5F7C-CAFD-9546-9198-19A4FC2B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Permission strings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B3B-EECC-7B42-A7FF-48A838170B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17170" y="3508058"/>
            <a:ext cx="5374289" cy="729855"/>
          </a:xfrm>
        </p:spPr>
        <p:txBody>
          <a:bodyPr/>
          <a:lstStyle/>
          <a:p>
            <a:pPr algn="ctr"/>
            <a:r>
              <a:rPr lang="en-US" sz="4267">
                <a:solidFill>
                  <a:srgbClr val="342F2E"/>
                </a:solidFill>
                <a:latin typeface="Consolas" panose="020B0609020204030204" pitchFamily="49" charset="0"/>
              </a:rPr>
              <a:t>drwxrwxrwx</a:t>
            </a:r>
            <a:endParaRPr lang="en-US" sz="4267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8E08A-0DAB-8243-94B3-F7F3D1C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B28A87-ABC0-A34B-90DE-8589DCBDB5D7}"/>
              </a:ext>
            </a:extLst>
          </p:cNvPr>
          <p:cNvSpPr/>
          <p:nvPr/>
        </p:nvSpPr>
        <p:spPr>
          <a:xfrm>
            <a:off x="609600" y="1373983"/>
            <a:ext cx="9087945" cy="17334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133" b="1">
                <a:solidFill>
                  <a:srgbClr val="342F2E"/>
                </a:solidFill>
                <a:latin typeface="Consolas" panose="020B0609020204030204" pitchFamily="49" charset="0"/>
              </a:rPr>
              <a:t>[abc1234@quser21 p12345]$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 ls –l</a:t>
            </a:r>
          </a:p>
          <a:p>
            <a:pPr fontAlgn="base"/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total 2</a:t>
            </a:r>
          </a:p>
          <a:p>
            <a:pPr fontAlgn="base"/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drwxrwxr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-x 1 abc1234 p12345 4096 Apr 15 11:00 codes</a:t>
            </a:r>
          </a:p>
          <a:p>
            <a:pPr fontAlgn="base"/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drwxrwxr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-x 1 abc1234 p12345 4096 Apr 15 10:00 data</a:t>
            </a:r>
          </a:p>
          <a:p>
            <a:pPr fontAlgn="base"/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-</a:t>
            </a:r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rw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-</a:t>
            </a:r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rw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-r-- 1 abc1234 p12345  259 Apr 15 09:00 </a:t>
            </a:r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test.txt</a:t>
            </a:r>
            <a:endParaRPr lang="en-US" sz="2133">
              <a:solidFill>
                <a:srgbClr val="342F2E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832B1-BB4E-854D-B5A9-3EC06F244764}"/>
              </a:ext>
            </a:extLst>
          </p:cNvPr>
          <p:cNvSpPr txBox="1"/>
          <p:nvPr/>
        </p:nvSpPr>
        <p:spPr>
          <a:xfrm>
            <a:off x="2087715" y="4453411"/>
            <a:ext cx="140035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Type </a:t>
            </a:r>
          </a:p>
          <a:p>
            <a:pPr algn="ctr"/>
            <a:r>
              <a:rPr lang="en-US" sz="2400"/>
              <a:t>(file/</a:t>
            </a:r>
            <a:r>
              <a:rPr lang="en-US" sz="2400" err="1"/>
              <a:t>dir</a:t>
            </a:r>
            <a:r>
              <a:rPr lang="en-US" sz="240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1B018B-5C90-064C-8BD8-8E8068CFDDC9}"/>
              </a:ext>
            </a:extLst>
          </p:cNvPr>
          <p:cNvSpPr txBox="1"/>
          <p:nvPr/>
        </p:nvSpPr>
        <p:spPr>
          <a:xfrm>
            <a:off x="2923513" y="5130132"/>
            <a:ext cx="112912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User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C221C-3793-A142-911F-FE4447701F54}"/>
              </a:ext>
            </a:extLst>
          </p:cNvPr>
          <p:cNvSpPr txBox="1"/>
          <p:nvPr/>
        </p:nvSpPr>
        <p:spPr>
          <a:xfrm>
            <a:off x="3744353" y="5419157"/>
            <a:ext cx="1307793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0DB625-BBCD-B144-A23B-A9D637DE8839}"/>
              </a:ext>
            </a:extLst>
          </p:cNvPr>
          <p:cNvSpPr txBox="1"/>
          <p:nvPr/>
        </p:nvSpPr>
        <p:spPr>
          <a:xfrm>
            <a:off x="4620046" y="5721430"/>
            <a:ext cx="125658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Others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F45640-1F54-9F43-A358-7D7A939CE86D}"/>
              </a:ext>
            </a:extLst>
          </p:cNvPr>
          <p:cNvCxnSpPr/>
          <p:nvPr/>
        </p:nvCxnSpPr>
        <p:spPr>
          <a:xfrm>
            <a:off x="2690825" y="4181859"/>
            <a:ext cx="308304" cy="0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F62D52-575B-1740-A3F5-37C65C6855D8}"/>
              </a:ext>
            </a:extLst>
          </p:cNvPr>
          <p:cNvCxnSpPr>
            <a:cxnSpLocks/>
          </p:cNvCxnSpPr>
          <p:nvPr/>
        </p:nvCxnSpPr>
        <p:spPr>
          <a:xfrm>
            <a:off x="3097223" y="4186005"/>
            <a:ext cx="784775" cy="0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489EED-4644-8A46-8B1B-9C987C125067}"/>
              </a:ext>
            </a:extLst>
          </p:cNvPr>
          <p:cNvCxnSpPr>
            <a:cxnSpLocks/>
          </p:cNvCxnSpPr>
          <p:nvPr/>
        </p:nvCxnSpPr>
        <p:spPr>
          <a:xfrm>
            <a:off x="3980090" y="4181859"/>
            <a:ext cx="784775" cy="0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50EF44-F49E-0341-887D-B456B16677DD}"/>
              </a:ext>
            </a:extLst>
          </p:cNvPr>
          <p:cNvCxnSpPr>
            <a:cxnSpLocks/>
          </p:cNvCxnSpPr>
          <p:nvPr/>
        </p:nvCxnSpPr>
        <p:spPr>
          <a:xfrm>
            <a:off x="4855953" y="4181859"/>
            <a:ext cx="784775" cy="0"/>
          </a:xfrm>
          <a:prstGeom prst="line">
            <a:avLst/>
          </a:prstGeom>
          <a:ln w="508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ACC5C7-B9A7-584C-800B-E9D5FF29BE3F}"/>
              </a:ext>
            </a:extLst>
          </p:cNvPr>
          <p:cNvCxnSpPr>
            <a:cxnSpLocks/>
          </p:cNvCxnSpPr>
          <p:nvPr/>
        </p:nvCxnSpPr>
        <p:spPr>
          <a:xfrm flipV="1">
            <a:off x="2843272" y="4181859"/>
            <a:ext cx="0" cy="347253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107EBD-7C7C-5240-809A-1B096E0A0CE1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3488073" y="4177648"/>
            <a:ext cx="1" cy="952484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BE2AB5-53D1-E34D-9F01-FF39CEF52FBD}"/>
              </a:ext>
            </a:extLst>
          </p:cNvPr>
          <p:cNvCxnSpPr>
            <a:cxnSpLocks/>
          </p:cNvCxnSpPr>
          <p:nvPr/>
        </p:nvCxnSpPr>
        <p:spPr>
          <a:xfrm flipV="1">
            <a:off x="4412540" y="4177648"/>
            <a:ext cx="0" cy="1304304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C534990-43F5-2D4A-B903-8AA4377DBCE3}"/>
              </a:ext>
            </a:extLst>
          </p:cNvPr>
          <p:cNvCxnSpPr>
            <a:cxnSpLocks/>
          </p:cNvCxnSpPr>
          <p:nvPr/>
        </p:nvCxnSpPr>
        <p:spPr>
          <a:xfrm flipV="1">
            <a:off x="5248339" y="4177648"/>
            <a:ext cx="0" cy="1559352"/>
          </a:xfrm>
          <a:prstGeom prst="straightConnector1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888478-3A38-364C-BFD9-9FD89DB494A8}"/>
              </a:ext>
            </a:extLst>
          </p:cNvPr>
          <p:cNvSpPr txBox="1"/>
          <p:nvPr/>
        </p:nvSpPr>
        <p:spPr>
          <a:xfrm>
            <a:off x="7251365" y="3653685"/>
            <a:ext cx="4877067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 bit more on permissions: </a:t>
            </a:r>
          </a:p>
          <a:p>
            <a:r>
              <a:rPr lang="en-US" sz="2400" dirty="0">
                <a:hlinkClick r:id="rId3"/>
              </a:rPr>
              <a:t>https://kb.northwestern.edu/70712</a:t>
            </a:r>
            <a:r>
              <a:rPr lang="en-US" sz="2400" dirty="0"/>
              <a:t>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428B3DDD-0CA1-C540-A739-C4E8C9C9AA67}"/>
              </a:ext>
            </a:extLst>
          </p:cNvPr>
          <p:cNvCxnSpPr>
            <a:cxnSpLocks/>
            <a:stCxn id="21" idx="2"/>
          </p:cNvCxnSpPr>
          <p:nvPr/>
        </p:nvCxnSpPr>
        <p:spPr>
          <a:xfrm rot="16200000" flipH="1">
            <a:off x="9636365" y="4538216"/>
            <a:ext cx="779656" cy="67258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qr code with black dots&#10;&#10;Description automatically generated">
            <a:extLst>
              <a:ext uri="{FF2B5EF4-FFF2-40B4-BE49-F238E27FC236}">
                <a16:creationId xmlns:a16="http://schemas.microsoft.com/office/drawing/2014/main" id="{E95FDB5C-899D-CBD8-FD18-EA3544EF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880" y="4515458"/>
            <a:ext cx="1658645" cy="16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2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5F7C-CAFD-9546-9198-19A4FC2B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What are “permissions”?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2A94-570C-FC44-9454-E76C3225F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889" y="2560640"/>
            <a:ext cx="5143704" cy="1166665"/>
          </a:xfrm>
        </p:spPr>
        <p:txBody>
          <a:bodyPr/>
          <a:lstStyle/>
          <a:p>
            <a:r>
              <a:rPr lang="en-US"/>
              <a:t>You will always have full read/write permissions.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B3B-EECC-7B42-A7FF-48A838170B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08889" y="1848450"/>
            <a:ext cx="5143704" cy="582225"/>
          </a:xfrm>
        </p:spPr>
        <p:txBody>
          <a:bodyPr/>
          <a:lstStyle/>
          <a:p>
            <a:r>
              <a:rPr lang="en-US"/>
              <a:t>Files you created: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8E08A-0DAB-8243-94B3-F7F3D1C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040D1793-E764-9F44-9A13-98A66AA39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71" y="2437803"/>
            <a:ext cx="1021764" cy="102176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975577B-A310-BF44-803A-C6B5EB673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845" y="2111379"/>
            <a:ext cx="940207" cy="940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7543DC-6811-F142-BFD4-CFCB63134AA2}"/>
              </a:ext>
            </a:extLst>
          </p:cNvPr>
          <p:cNvSpPr txBox="1"/>
          <p:nvPr/>
        </p:nvSpPr>
        <p:spPr>
          <a:xfrm>
            <a:off x="3284463" y="2948685"/>
            <a:ext cx="107896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00E875-7CA7-7141-964B-D4EEBCF971FB}"/>
              </a:ext>
            </a:extLst>
          </p:cNvPr>
          <p:cNvSpPr txBox="1"/>
          <p:nvPr/>
        </p:nvSpPr>
        <p:spPr>
          <a:xfrm>
            <a:off x="822389" y="2191582"/>
            <a:ext cx="225654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File/directory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EE07E6-E5DF-E34B-B87A-E9E2EFE7247E}"/>
              </a:ext>
            </a:extLst>
          </p:cNvPr>
          <p:cNvCxnSpPr>
            <a:cxnSpLocks/>
          </p:cNvCxnSpPr>
          <p:nvPr/>
        </p:nvCxnSpPr>
        <p:spPr>
          <a:xfrm>
            <a:off x="1461462" y="3727304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EE0F56-8FE1-2C4C-902F-D8EB8F237D60}"/>
              </a:ext>
            </a:extLst>
          </p:cNvPr>
          <p:cNvCxnSpPr>
            <a:cxnSpLocks/>
          </p:cNvCxnSpPr>
          <p:nvPr/>
        </p:nvCxnSpPr>
        <p:spPr>
          <a:xfrm>
            <a:off x="1461461" y="3321023"/>
            <a:ext cx="0" cy="1284843"/>
          </a:xfrm>
          <a:prstGeom prst="straightConnector1">
            <a:avLst/>
          </a:prstGeom>
          <a:ln w="28575">
            <a:solidFill>
              <a:srgbClr val="4E2A8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9BB7D5-B551-7441-B0AA-EB15D54B8F4C}"/>
              </a:ext>
            </a:extLst>
          </p:cNvPr>
          <p:cNvCxnSpPr>
            <a:cxnSpLocks/>
          </p:cNvCxnSpPr>
          <p:nvPr/>
        </p:nvCxnSpPr>
        <p:spPr>
          <a:xfrm>
            <a:off x="1456121" y="4163027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886E67-BB50-284D-AB42-E30D5C5252CB}"/>
              </a:ext>
            </a:extLst>
          </p:cNvPr>
          <p:cNvCxnSpPr>
            <a:cxnSpLocks/>
          </p:cNvCxnSpPr>
          <p:nvPr/>
        </p:nvCxnSpPr>
        <p:spPr>
          <a:xfrm>
            <a:off x="1456121" y="4605865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B3B212E-B4AB-244C-8C63-4A42A398B728}"/>
              </a:ext>
            </a:extLst>
          </p:cNvPr>
          <p:cNvSpPr/>
          <p:nvPr/>
        </p:nvSpPr>
        <p:spPr>
          <a:xfrm>
            <a:off x="2779480" y="3574904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E4C1FF-3B9D-174B-A068-027BE5042520}"/>
              </a:ext>
            </a:extLst>
          </p:cNvPr>
          <p:cNvSpPr/>
          <p:nvPr/>
        </p:nvSpPr>
        <p:spPr>
          <a:xfrm>
            <a:off x="2774139" y="4010627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432184-B278-1045-AD38-CF699B7CE94F}"/>
              </a:ext>
            </a:extLst>
          </p:cNvPr>
          <p:cNvSpPr/>
          <p:nvPr/>
        </p:nvSpPr>
        <p:spPr>
          <a:xfrm>
            <a:off x="2774139" y="4453465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518797-3826-DC45-B009-5F570B44FEA7}"/>
              </a:ext>
            </a:extLst>
          </p:cNvPr>
          <p:cNvSpPr txBox="1"/>
          <p:nvPr/>
        </p:nvSpPr>
        <p:spPr>
          <a:xfrm>
            <a:off x="3117890" y="3481084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7D1324-9842-464B-9FAA-4708A5EF33A3}"/>
              </a:ext>
            </a:extLst>
          </p:cNvPr>
          <p:cNvSpPr txBox="1"/>
          <p:nvPr/>
        </p:nvSpPr>
        <p:spPr>
          <a:xfrm>
            <a:off x="3117890" y="3910581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Write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F4585-C83C-834C-BA8A-569A044CC863}"/>
              </a:ext>
            </a:extLst>
          </p:cNvPr>
          <p:cNvSpPr txBox="1"/>
          <p:nvPr/>
        </p:nvSpPr>
        <p:spPr>
          <a:xfrm>
            <a:off x="3117890" y="4340078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Execute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54A693-D141-0949-8C3A-2ED7A0E5446C}"/>
              </a:ext>
            </a:extLst>
          </p:cNvPr>
          <p:cNvSpPr txBox="1"/>
          <p:nvPr/>
        </p:nvSpPr>
        <p:spPr>
          <a:xfrm>
            <a:off x="2722712" y="348108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/>
              <a:t>✔️</a:t>
            </a:r>
            <a:endParaRPr 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FC2B9-FD0C-B94F-ADEC-C5D5233A1A80}"/>
              </a:ext>
            </a:extLst>
          </p:cNvPr>
          <p:cNvSpPr txBox="1"/>
          <p:nvPr/>
        </p:nvSpPr>
        <p:spPr>
          <a:xfrm>
            <a:off x="2711935" y="39333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/>
              <a:t>✔️</a:t>
            </a:r>
            <a:endParaRPr lang="en-US" sz="240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E4F3F11-053E-8E47-A89D-F0853393CF63}"/>
              </a:ext>
            </a:extLst>
          </p:cNvPr>
          <p:cNvSpPr txBox="1">
            <a:spLocks/>
          </p:cNvSpPr>
          <p:nvPr/>
        </p:nvSpPr>
        <p:spPr>
          <a:xfrm>
            <a:off x="6208889" y="4554496"/>
            <a:ext cx="5143704" cy="1166665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may not have read/write permissions.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A8F2A16-F2F9-7040-93F6-C6E4158390EF}"/>
              </a:ext>
            </a:extLst>
          </p:cNvPr>
          <p:cNvSpPr txBox="1">
            <a:spLocks/>
          </p:cNvSpPr>
          <p:nvPr/>
        </p:nvSpPr>
        <p:spPr>
          <a:xfrm>
            <a:off x="6208889" y="3842306"/>
            <a:ext cx="5143704" cy="582225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Files you did not create: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A92EF2-ABBA-753C-63D3-19B2449C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214" y="1423420"/>
            <a:ext cx="909527" cy="16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0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675005-FF47-3FCF-AA8B-C181B08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251" dirty="0"/>
              <a:t>Quest 101: Supercomputing at Northwestern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AE94F6-40F7-02B6-5B84-C631C72457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36914"/>
            <a:ext cx="11988800" cy="51951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6554" indent="-456554"/>
            <a:r>
              <a:rPr lang="en-US" sz="3200" dirty="0"/>
              <a:t>What is Quest?</a:t>
            </a:r>
          </a:p>
          <a:p>
            <a:pPr marL="913754" lvl="1" indent="-456554"/>
            <a:r>
              <a:rPr lang="en-US" sz="2800" dirty="0"/>
              <a:t>What resources are available?</a:t>
            </a:r>
          </a:p>
          <a:p>
            <a:pPr marL="913754" lvl="1" indent="-456554"/>
            <a:r>
              <a:rPr lang="en-US" sz="2800" dirty="0"/>
              <a:t>How do I get access?</a:t>
            </a:r>
          </a:p>
          <a:p>
            <a:pPr marL="456554" indent="-456554"/>
            <a:r>
              <a:rPr lang="en-US" sz="3200" dirty="0"/>
              <a:t>How do I log on?</a:t>
            </a:r>
          </a:p>
          <a:p>
            <a:pPr marL="456554" indent="-456554"/>
            <a:r>
              <a:rPr lang="en-US" sz="3200" dirty="0"/>
              <a:t>How do I navigate the file system and where should I store things?</a:t>
            </a:r>
          </a:p>
          <a:p>
            <a:pPr marL="913754" lvl="1" indent="-456554"/>
            <a:r>
              <a:rPr lang="en-US" sz="2800" dirty="0"/>
              <a:t>Command line tutorial</a:t>
            </a:r>
          </a:p>
          <a:p>
            <a:pPr marL="456554" indent="-456554"/>
            <a:r>
              <a:rPr lang="en-US" sz="3200" dirty="0"/>
              <a:t>Software modules available on Quest</a:t>
            </a:r>
          </a:p>
          <a:p>
            <a:pPr marL="456554" indent="-456554"/>
            <a:r>
              <a:rPr lang="en-US" sz="3200" dirty="0"/>
              <a:t>Submitting jobs</a:t>
            </a:r>
          </a:p>
          <a:p>
            <a:pPr marL="913754" lvl="1" indent="-456554"/>
            <a:r>
              <a:rPr lang="en-US" sz="2800" dirty="0"/>
              <a:t>writing a job script</a:t>
            </a:r>
          </a:p>
          <a:p>
            <a:pPr marL="913754" lvl="1" indent="-456554"/>
            <a:r>
              <a:rPr lang="en-US" sz="2800" dirty="0"/>
              <a:t>interactive jobs</a:t>
            </a:r>
            <a:endParaRPr lang="en-US" sz="3200" dirty="0"/>
          </a:p>
          <a:p>
            <a:pPr marL="456554" indent="-456554"/>
            <a:endParaRPr lang="en-US" sz="2651" dirty="0"/>
          </a:p>
        </p:txBody>
      </p:sp>
      <p:sp>
        <p:nvSpPr>
          <p:cNvPr id="1032" name="Shape 103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045" name="Shape 949"/>
          <p:cNvSpPr txBox="1"/>
          <p:nvPr/>
        </p:nvSpPr>
        <p:spPr>
          <a:xfrm>
            <a:off x="2413499" y="149888"/>
            <a:ext cx="72200" cy="580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endParaRPr sz="3304"/>
          </a:p>
        </p:txBody>
      </p:sp>
    </p:spTree>
    <p:extLst>
      <p:ext uri="{BB962C8B-B14F-4D97-AF65-F5344CB8AC3E}">
        <p14:creationId xmlns:p14="http://schemas.microsoft.com/office/powerpoint/2010/main" val="2998822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5F7C-CAFD-9546-9198-19A4FC2B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Group-level permissions 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995F81C-063E-2C41-8DFD-32EBFAF44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8889" y="2560639"/>
            <a:ext cx="5143704" cy="3012847"/>
          </a:xfrm>
        </p:spPr>
        <p:txBody>
          <a:bodyPr/>
          <a:lstStyle/>
          <a:p>
            <a:r>
              <a:rPr lang="en-US"/>
              <a:t>Permission are also defined at the “user group” level. </a:t>
            </a:r>
          </a:p>
          <a:p>
            <a:r>
              <a:rPr lang="en-US"/>
              <a:t>To see which user groups you are a part of, run “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groups</a:t>
            </a:r>
            <a:r>
              <a:rPr lang="en-US"/>
              <a:t>” 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6D9AD8B4-9166-2749-A82C-560C73307AE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08889" y="1848450"/>
            <a:ext cx="5143704" cy="582225"/>
          </a:xfrm>
        </p:spPr>
        <p:txBody>
          <a:bodyPr/>
          <a:lstStyle/>
          <a:p>
            <a:r>
              <a:rPr lang="en-US"/>
              <a:t>Group permissions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8E08A-0DAB-8243-94B3-F7F3D1C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5DDA7E14-91F6-7B40-BA57-57CBA99A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71" y="2437803"/>
            <a:ext cx="1021764" cy="1021764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9B1D0D2-1021-1046-8D4D-46C17AE98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78" y="1805404"/>
            <a:ext cx="572645" cy="572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9ADAC-5A6A-054A-A6E3-8741CCD64A31}"/>
              </a:ext>
            </a:extLst>
          </p:cNvPr>
          <p:cNvSpPr txBox="1"/>
          <p:nvPr/>
        </p:nvSpPr>
        <p:spPr>
          <a:xfrm>
            <a:off x="2870196" y="2633687"/>
            <a:ext cx="192996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Members of allocation 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0D9AA-EDBD-C443-9FA4-C9000B3CFE7C}"/>
              </a:ext>
            </a:extLst>
          </p:cNvPr>
          <p:cNvSpPr txBox="1"/>
          <p:nvPr/>
        </p:nvSpPr>
        <p:spPr>
          <a:xfrm>
            <a:off x="822390" y="2191582"/>
            <a:ext cx="197583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File/directory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0C2C47-B83E-9447-9203-5F0469D1E2DB}"/>
              </a:ext>
            </a:extLst>
          </p:cNvPr>
          <p:cNvCxnSpPr>
            <a:cxnSpLocks/>
          </p:cNvCxnSpPr>
          <p:nvPr/>
        </p:nvCxnSpPr>
        <p:spPr>
          <a:xfrm>
            <a:off x="1461462" y="3727304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DBE928-4908-1949-B224-53909F56FAF4}"/>
              </a:ext>
            </a:extLst>
          </p:cNvPr>
          <p:cNvCxnSpPr>
            <a:cxnSpLocks/>
          </p:cNvCxnSpPr>
          <p:nvPr/>
        </p:nvCxnSpPr>
        <p:spPr>
          <a:xfrm>
            <a:off x="1461461" y="3321023"/>
            <a:ext cx="0" cy="1284843"/>
          </a:xfrm>
          <a:prstGeom prst="straightConnector1">
            <a:avLst/>
          </a:prstGeom>
          <a:ln w="28575">
            <a:solidFill>
              <a:srgbClr val="4E2A8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6FE122-F555-F244-94FC-3FB1DCCDE7B3}"/>
              </a:ext>
            </a:extLst>
          </p:cNvPr>
          <p:cNvCxnSpPr>
            <a:cxnSpLocks/>
          </p:cNvCxnSpPr>
          <p:nvPr/>
        </p:nvCxnSpPr>
        <p:spPr>
          <a:xfrm>
            <a:off x="1456121" y="4163027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BEB5D3-C9DF-E144-B67D-DD2C25A78100}"/>
              </a:ext>
            </a:extLst>
          </p:cNvPr>
          <p:cNvCxnSpPr>
            <a:cxnSpLocks/>
          </p:cNvCxnSpPr>
          <p:nvPr/>
        </p:nvCxnSpPr>
        <p:spPr>
          <a:xfrm>
            <a:off x="1456121" y="4605865"/>
            <a:ext cx="1191428" cy="0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4343423-07E8-1B4B-B025-54DFD226CC36}"/>
              </a:ext>
            </a:extLst>
          </p:cNvPr>
          <p:cNvSpPr/>
          <p:nvPr/>
        </p:nvSpPr>
        <p:spPr>
          <a:xfrm>
            <a:off x="2779480" y="3574904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F9B2C-B94E-344D-899B-27E8A9289A01}"/>
              </a:ext>
            </a:extLst>
          </p:cNvPr>
          <p:cNvSpPr/>
          <p:nvPr/>
        </p:nvSpPr>
        <p:spPr>
          <a:xfrm>
            <a:off x="2774139" y="4010627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EAF6F1-8FF0-6E44-9DA5-5B93714AAAA0}"/>
              </a:ext>
            </a:extLst>
          </p:cNvPr>
          <p:cNvSpPr/>
          <p:nvPr/>
        </p:nvSpPr>
        <p:spPr>
          <a:xfrm>
            <a:off x="2774139" y="4453465"/>
            <a:ext cx="304800" cy="304800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1C13A-B7BF-7644-A502-312EC915527D}"/>
              </a:ext>
            </a:extLst>
          </p:cNvPr>
          <p:cNvSpPr txBox="1"/>
          <p:nvPr/>
        </p:nvSpPr>
        <p:spPr>
          <a:xfrm>
            <a:off x="3117890" y="3481084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Read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CF1757-4354-F041-8957-7C15936A6F34}"/>
              </a:ext>
            </a:extLst>
          </p:cNvPr>
          <p:cNvSpPr txBox="1"/>
          <p:nvPr/>
        </p:nvSpPr>
        <p:spPr>
          <a:xfrm>
            <a:off x="3117890" y="3910581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Write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A7FF4-D8FB-AC4B-A70B-F080BDDE038A}"/>
              </a:ext>
            </a:extLst>
          </p:cNvPr>
          <p:cNvSpPr txBox="1"/>
          <p:nvPr/>
        </p:nvSpPr>
        <p:spPr>
          <a:xfrm>
            <a:off x="3117890" y="4340078"/>
            <a:ext cx="209653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Execute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AD7EEE-C96B-814D-953E-9EDFF077D68C}"/>
              </a:ext>
            </a:extLst>
          </p:cNvPr>
          <p:cNvSpPr txBox="1"/>
          <p:nvPr/>
        </p:nvSpPr>
        <p:spPr>
          <a:xfrm>
            <a:off x="2722712" y="348108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/>
              <a:t>✔️</a:t>
            </a:r>
            <a:endParaRPr lang="en-US" sz="2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D46C81-AAD6-994F-9AD7-174C1206C03F}"/>
              </a:ext>
            </a:extLst>
          </p:cNvPr>
          <p:cNvSpPr txBox="1"/>
          <p:nvPr/>
        </p:nvSpPr>
        <p:spPr>
          <a:xfrm>
            <a:off x="2711935" y="39333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400"/>
              <a:t>✔️</a:t>
            </a:r>
            <a:endParaRPr lang="en-US" sz="2400"/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40F154BB-2043-7943-B941-D497A4A0D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43" y="2216771"/>
            <a:ext cx="572645" cy="572645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64043FC8-6EA3-744D-A25C-B1677569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174" y="1799316"/>
            <a:ext cx="572645" cy="572645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213B7CD1-9923-AC46-A93D-CB133E621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560" y="2213544"/>
            <a:ext cx="572645" cy="57264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AB4B2B4C-8E6E-DD44-AF8C-562DD1F2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668" y="1805404"/>
            <a:ext cx="572645" cy="57264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758121-8F12-5643-90E8-602BD930B5FF}"/>
              </a:ext>
            </a:extLst>
          </p:cNvPr>
          <p:cNvSpPr/>
          <p:nvPr/>
        </p:nvSpPr>
        <p:spPr>
          <a:xfrm>
            <a:off x="6799964" y="4476535"/>
            <a:ext cx="4552629" cy="7487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en-US" sz="2133" b="1">
                <a:solidFill>
                  <a:srgbClr val="342F2E"/>
                </a:solidFill>
                <a:latin typeface="Consolas" panose="020B0609020204030204" pitchFamily="49" charset="0"/>
              </a:rPr>
              <a:t>[netid@quser21 ~]$ groups</a:t>
            </a:r>
          </a:p>
          <a:p>
            <a:pPr fontAlgn="base"/>
            <a:r>
              <a:rPr lang="en-US" sz="2133" err="1">
                <a:solidFill>
                  <a:srgbClr val="342F2E"/>
                </a:solidFill>
                <a:latin typeface="Consolas" panose="020B0609020204030204" pitchFamily="49" charset="0"/>
              </a:rPr>
              <a:t>netid</a:t>
            </a:r>
            <a:r>
              <a:rPr lang="en-US" sz="2133">
                <a:solidFill>
                  <a:srgbClr val="342F2E"/>
                </a:solidFill>
                <a:latin typeface="Consolas" panose="020B0609020204030204" pitchFamily="49" charset="0"/>
              </a:rPr>
              <a:t>    p30XXX    b10XX</a:t>
            </a:r>
          </a:p>
        </p:txBody>
      </p:sp>
    </p:spTree>
    <p:extLst>
      <p:ext uri="{BB962C8B-B14F-4D97-AF65-F5344CB8AC3E}">
        <p14:creationId xmlns:p14="http://schemas.microsoft.com/office/powerpoint/2010/main" val="3059522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5F7C-CAFD-9546-9198-19A4FC2B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33"/>
              <a:t>Who will have access to my files?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2A94-570C-FC44-9454-E76C3225F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147" y="4076270"/>
            <a:ext cx="5143704" cy="1287321"/>
          </a:xfrm>
        </p:spPr>
        <p:txBody>
          <a:bodyPr/>
          <a:lstStyle/>
          <a:p>
            <a:r>
              <a:rPr lang="en-US"/>
              <a:t>Read/write permissions to all allocation members by default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38B3B-EECC-7B42-A7FF-48A838170BF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781056" y="2029655"/>
            <a:ext cx="3182187" cy="1532229"/>
          </a:xfrm>
        </p:spPr>
        <p:txBody>
          <a:bodyPr/>
          <a:lstStyle/>
          <a:p>
            <a:r>
              <a:rPr lang="en-US"/>
              <a:t>Files created in /projects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8E08A-0DAB-8243-94B3-F7F3D1CF0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AE7FC11B-58DB-3E4C-AE00-E54AA86AD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97" y="1559567"/>
            <a:ext cx="2488523" cy="2488523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4DD9E59-E3FA-5A48-8944-65F6C063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736" y="2649778"/>
            <a:ext cx="572645" cy="572645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8F205791-D075-AA49-835E-9C60412F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7" y="1559567"/>
            <a:ext cx="2488523" cy="2488523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3D572BCC-6995-C441-AC16-5ED76962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24" y="2502704"/>
            <a:ext cx="572645" cy="57264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C4618531-7A7C-5642-95D4-20DCC7703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200" y="2864708"/>
            <a:ext cx="572645" cy="5726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4854F3D-260E-6641-AB41-7D5D7583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68" y="2864708"/>
            <a:ext cx="572645" cy="57264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1FCFBC7-5245-834C-8E8E-1A8A4BF169DA}"/>
              </a:ext>
            </a:extLst>
          </p:cNvPr>
          <p:cNvSpPr txBox="1">
            <a:spLocks/>
          </p:cNvSpPr>
          <p:nvPr/>
        </p:nvSpPr>
        <p:spPr>
          <a:xfrm>
            <a:off x="6402680" y="4076270"/>
            <a:ext cx="5143704" cy="1287321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18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None/>
              <a:defRPr sz="24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2000" kern="1200">
                <a:solidFill>
                  <a:srgbClr val="342F2E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Read/Write permissions only you by default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C2FD801-813B-DB47-A1E6-83B73751775E}"/>
              </a:ext>
            </a:extLst>
          </p:cNvPr>
          <p:cNvSpPr txBox="1">
            <a:spLocks/>
          </p:cNvSpPr>
          <p:nvPr/>
        </p:nvSpPr>
        <p:spPr>
          <a:xfrm>
            <a:off x="8560589" y="2029655"/>
            <a:ext cx="3182187" cy="1532229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4E2A8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Files created in /home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253C6D2E-91BA-3144-8C1D-B8D2BAE75DE3}"/>
              </a:ext>
            </a:extLst>
          </p:cNvPr>
          <p:cNvSpPr/>
          <p:nvPr/>
        </p:nvSpPr>
        <p:spPr>
          <a:xfrm>
            <a:off x="3332480" y="3168236"/>
            <a:ext cx="555413" cy="825667"/>
          </a:xfrm>
          <a:prstGeom prst="downArrow">
            <a:avLst/>
          </a:prstGeom>
          <a:solidFill>
            <a:srgbClr val="B6AC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04CCAA6-2EEA-DC40-9B04-1FFCEAD25733}"/>
              </a:ext>
            </a:extLst>
          </p:cNvPr>
          <p:cNvSpPr/>
          <p:nvPr/>
        </p:nvSpPr>
        <p:spPr>
          <a:xfrm>
            <a:off x="8963115" y="3168236"/>
            <a:ext cx="555413" cy="825667"/>
          </a:xfrm>
          <a:prstGeom prst="downArrow">
            <a:avLst/>
          </a:prstGeom>
          <a:solidFill>
            <a:srgbClr val="B6ACD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84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2: Make a folder with your name in our classroom allocation.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Make folder.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 err="1">
                <a:latin typeface="Lucida Console" panose="020B0609040504020204" pitchFamily="49" charset="0"/>
              </a:rPr>
              <a:t>mkdir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 err="1">
                <a:latin typeface="Lucida Console" panose="020B0609040504020204" pitchFamily="49" charset="0"/>
              </a:rPr>
              <a:t>haleycarter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#makes directory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Re-list contents of the directory.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2: Make a folder with your name in our classroom allocation.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Make folder.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 err="1">
                <a:latin typeface="Lucida Console" panose="020B0609040504020204" pitchFamily="49" charset="0"/>
              </a:rPr>
              <a:t>mkdir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 err="1">
                <a:latin typeface="Lucida Console" panose="020B0609040504020204" pitchFamily="49" charset="0"/>
              </a:rPr>
              <a:t>haleycarter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#makes directory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Re-list contents of the directory.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>
                <a:latin typeface="Lucida Console" panose="020B0609040504020204" pitchFamily="49" charset="0"/>
              </a:rPr>
              <a:t>ls -</a:t>
            </a:r>
            <a:r>
              <a:rPr lang="en-US" sz="3200" dirty="0" err="1">
                <a:latin typeface="Lucida Console" panose="020B0609040504020204" pitchFamily="49" charset="0"/>
              </a:rPr>
              <a:t>alh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#h indicates “human-readable”</a:t>
            </a:r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98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bash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 err="1"/>
              <a:t>pwd</a:t>
            </a:r>
            <a:r>
              <a:rPr lang="en-US" sz="3733" dirty="0"/>
              <a:t>: print current working directory (where you are)</a:t>
            </a:r>
          </a:p>
          <a:p>
            <a:r>
              <a:rPr lang="en-US" sz="3733" dirty="0"/>
              <a:t>ls: list contents of current directory</a:t>
            </a:r>
          </a:p>
          <a:p>
            <a:r>
              <a:rPr lang="en-US" sz="3733" dirty="0"/>
              <a:t>cd: change directory, followed by where to change to</a:t>
            </a:r>
          </a:p>
          <a:p>
            <a:r>
              <a:rPr lang="en-US" sz="3733" dirty="0"/>
              <a:t>cp: copy followed by file to copy and new location</a:t>
            </a:r>
          </a:p>
          <a:p>
            <a:r>
              <a:rPr lang="en-US" sz="3733" dirty="0"/>
              <a:t>mv: move followed by file to move and new location</a:t>
            </a:r>
          </a:p>
          <a:p>
            <a:r>
              <a:rPr lang="en-US" sz="3733" dirty="0"/>
              <a:t>rm: remove followed by file to remove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30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useful bash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cat: print contents of file to console</a:t>
            </a:r>
          </a:p>
          <a:p>
            <a:r>
              <a:rPr lang="en-US" sz="3733" dirty="0"/>
              <a:t>grep: search for character string</a:t>
            </a:r>
          </a:p>
          <a:p>
            <a:r>
              <a:rPr lang="en-US" sz="3733" dirty="0"/>
              <a:t>nano: open nano text editor</a:t>
            </a:r>
          </a:p>
          <a:p>
            <a:r>
              <a:rPr lang="en-US" sz="3733" dirty="0"/>
              <a:t>vi: open vi text editor</a:t>
            </a:r>
          </a:p>
          <a:p>
            <a:r>
              <a:rPr lang="en-US" sz="3733" dirty="0"/>
              <a:t>exit: terminate current connection</a:t>
            </a:r>
          </a:p>
          <a:p>
            <a:r>
              <a:rPr lang="en-US" sz="3733" dirty="0"/>
              <a:t>du: disk usage of a directory and its contents</a:t>
            </a:r>
          </a:p>
          <a:p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225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Quest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 err="1"/>
              <a:t>homedu</a:t>
            </a:r>
            <a:r>
              <a:rPr lang="en-US" sz="3733" dirty="0"/>
              <a:t>: gives disk usage of home directory</a:t>
            </a:r>
          </a:p>
          <a:p>
            <a:r>
              <a:rPr lang="en-US" sz="3733" dirty="0"/>
              <a:t>groups: prints allocations user is a member of</a:t>
            </a:r>
          </a:p>
          <a:p>
            <a:r>
              <a:rPr lang="en-US" sz="3733" dirty="0" err="1"/>
              <a:t>checkproject</a:t>
            </a:r>
            <a:r>
              <a:rPr lang="en-US" sz="3733" dirty="0"/>
              <a:t>: gives details of allocation</a:t>
            </a:r>
          </a:p>
          <a:p>
            <a:r>
              <a:rPr lang="en-US" sz="3733" dirty="0" err="1"/>
              <a:t>checkjob</a:t>
            </a:r>
            <a:r>
              <a:rPr lang="en-US" sz="3733" dirty="0"/>
              <a:t>: gives details of SLURM job</a:t>
            </a:r>
          </a:p>
          <a:p>
            <a:r>
              <a:rPr lang="en-US" sz="3733" dirty="0"/>
              <a:t>b1042check: gives storage and number of files in GCC</a:t>
            </a:r>
          </a:p>
          <a:p>
            <a:r>
              <a:rPr lang="en-US" sz="3733" dirty="0" err="1"/>
              <a:t>checkscratch</a:t>
            </a:r>
            <a:r>
              <a:rPr lang="en-US" sz="3733" dirty="0"/>
              <a:t>: gives what files expired in X days</a:t>
            </a:r>
          </a:p>
          <a:p>
            <a:pPr marL="0" indent="0">
              <a:buNone/>
            </a:pPr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94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Software Modules</a:t>
            </a:r>
          </a:p>
        </p:txBody>
      </p:sp>
    </p:spTree>
    <p:extLst>
      <p:ext uri="{BB962C8B-B14F-4D97-AF65-F5344CB8AC3E}">
        <p14:creationId xmlns:p14="http://schemas.microsoft.com/office/powerpoint/2010/main" val="1743065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 on 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 lnSpcReduction="10000"/>
          </a:bodyPr>
          <a:lstStyle/>
          <a:p>
            <a:r>
              <a:rPr lang="en-US" sz="3733" dirty="0"/>
              <a:t>Quest-wide software is installed as modules</a:t>
            </a:r>
          </a:p>
          <a:p>
            <a:r>
              <a:rPr lang="en-US" sz="3733" dirty="0"/>
              <a:t>useful module commands: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spider R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#searches for modules 	containing “R”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load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R/4.4.0 #loads R module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list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#lists loaded modules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purge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#removes all modules from 	current environment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97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Job submission</a:t>
            </a:r>
          </a:p>
        </p:txBody>
      </p:sp>
    </p:spTree>
    <p:extLst>
      <p:ext uri="{BB962C8B-B14F-4D97-AF65-F5344CB8AC3E}">
        <p14:creationId xmlns:p14="http://schemas.microsoft.com/office/powerpoint/2010/main" val="148104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E1CA-E6E9-B4CC-F398-7D3962444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56554" indent="-456554"/>
            <a:r>
              <a:rPr lang="en-US" sz="3600" dirty="0"/>
              <a:t>Browser-based options for interacting with Quest</a:t>
            </a:r>
          </a:p>
          <a:p>
            <a:pPr marL="913754" lvl="1" indent="-456554"/>
            <a:r>
              <a:rPr lang="en-US" sz="3067" dirty="0"/>
              <a:t>Quest OnDemand</a:t>
            </a:r>
          </a:p>
          <a:p>
            <a:pPr marL="913754" lvl="1" indent="-456554"/>
            <a:r>
              <a:rPr lang="en-US" sz="3067" dirty="0"/>
              <a:t>Quest Analytics Nodes</a:t>
            </a:r>
          </a:p>
          <a:p>
            <a:pPr marL="456554" indent="-456554"/>
            <a:r>
              <a:rPr lang="en-US" sz="3600" dirty="0"/>
              <a:t>What if the software I need isn’t already a module?</a:t>
            </a:r>
          </a:p>
          <a:p>
            <a:pPr marL="913754" lvl="1" indent="-456554"/>
            <a:r>
              <a:rPr lang="en-US" sz="3200" dirty="0" err="1"/>
              <a:t>Conda</a:t>
            </a:r>
            <a:r>
              <a:rPr lang="en-US" sz="3200" dirty="0"/>
              <a:t> virtual environments</a:t>
            </a:r>
          </a:p>
          <a:p>
            <a:pPr marL="913754" lvl="1" indent="-456554"/>
            <a:r>
              <a:rPr lang="en-US" sz="3200" dirty="0"/>
              <a:t>Docker and singularity containers</a:t>
            </a:r>
          </a:p>
          <a:p>
            <a:pPr marL="456554" indent="-456554"/>
            <a:r>
              <a:rPr lang="en-US" sz="3600" dirty="0"/>
              <a:t>Time for questions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72EA06-BE59-99C2-6BE9-10AAE59FA028}"/>
              </a:ext>
            </a:extLst>
          </p:cNvPr>
          <p:cNvSpPr txBox="1">
            <a:spLocks/>
          </p:cNvSpPr>
          <p:nvPr/>
        </p:nvSpPr>
        <p:spPr>
          <a:xfrm>
            <a:off x="355600" y="288924"/>
            <a:ext cx="11785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1"/>
              <a:t>Quest 101: Supercomputing at Northwestern</a:t>
            </a:r>
            <a:endParaRPr lang="en-US" sz="4251" dirty="0"/>
          </a:p>
        </p:txBody>
      </p:sp>
    </p:spTree>
    <p:extLst>
      <p:ext uri="{BB962C8B-B14F-4D97-AF65-F5344CB8AC3E}">
        <p14:creationId xmlns:p14="http://schemas.microsoft.com/office/powerpoint/2010/main" val="6670240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50</a:t>
            </a:fld>
            <a:endParaRPr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862DB07-E66D-5841-AC5A-0E0E8F4C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Our Adventure Through Quest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D97CE4-BCD8-504B-9545-053A10EE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9" y="3025865"/>
            <a:ext cx="940207" cy="940207"/>
          </a:xfrm>
          <a:prstGeom prst="rect">
            <a:avLst/>
          </a:prstGeom>
        </p:spPr>
      </p:pic>
      <p:pic>
        <p:nvPicPr>
          <p:cNvPr id="31" name="Picture 30" descr="Shape, rectangle&#10;&#10;Description automatically generated">
            <a:extLst>
              <a:ext uri="{FF2B5EF4-FFF2-40B4-BE49-F238E27FC236}">
                <a16:creationId xmlns:a16="http://schemas.microsoft.com/office/drawing/2014/main" id="{F738927B-2335-2244-89C9-C6C863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2" y="3025983"/>
            <a:ext cx="1138899" cy="1138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53CBE-6A2E-CF4B-B874-BA9E91E58EE1}"/>
              </a:ext>
            </a:extLst>
          </p:cNvPr>
          <p:cNvSpPr txBox="1"/>
          <p:nvPr/>
        </p:nvSpPr>
        <p:spPr>
          <a:xfrm>
            <a:off x="845084" y="3961665"/>
            <a:ext cx="105728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672C2-4A4D-9C41-B6A9-9841D0D36007}"/>
              </a:ext>
            </a:extLst>
          </p:cNvPr>
          <p:cNvSpPr/>
          <p:nvPr/>
        </p:nvSpPr>
        <p:spPr>
          <a:xfrm>
            <a:off x="3422907" y="25591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68D0F-349C-6244-916F-C1BA2B587E8B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221607" y="36045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B59FB-13C6-F04A-81C4-B86B1E16B0EC}"/>
              </a:ext>
            </a:extLst>
          </p:cNvPr>
          <p:cNvSpPr/>
          <p:nvPr/>
        </p:nvSpPr>
        <p:spPr>
          <a:xfrm>
            <a:off x="8688341" y="20472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52E217-735E-F84D-B705-DFEFCEF1D77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13032" y="35954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8FFC1E-7B17-284A-9376-2388949CABBC}"/>
              </a:ext>
            </a:extLst>
          </p:cNvPr>
          <p:cNvSpPr txBox="1"/>
          <p:nvPr/>
        </p:nvSpPr>
        <p:spPr>
          <a:xfrm>
            <a:off x="2381831" y="30576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765234-3A76-3A41-B5A8-6108853C41ED}"/>
              </a:ext>
            </a:extLst>
          </p:cNvPr>
          <p:cNvSpPr/>
          <p:nvPr/>
        </p:nvSpPr>
        <p:spPr>
          <a:xfrm>
            <a:off x="9592408" y="29293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D4F94-D2E9-FF41-B82F-3DD721D58D25}"/>
              </a:ext>
            </a:extLst>
          </p:cNvPr>
          <p:cNvSpPr txBox="1"/>
          <p:nvPr/>
        </p:nvSpPr>
        <p:spPr>
          <a:xfrm>
            <a:off x="5236624" y="2688272"/>
            <a:ext cx="1250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0E3044-CA9C-604F-93D0-B01341A7FB26}"/>
              </a:ext>
            </a:extLst>
          </p:cNvPr>
          <p:cNvCxnSpPr>
            <a:cxnSpLocks/>
          </p:cNvCxnSpPr>
          <p:nvPr/>
        </p:nvCxnSpPr>
        <p:spPr>
          <a:xfrm>
            <a:off x="10920567" y="25087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0B79FD-767E-4645-B0B7-437E3C8B9C6E}"/>
              </a:ext>
            </a:extLst>
          </p:cNvPr>
          <p:cNvCxnSpPr>
            <a:cxnSpLocks/>
          </p:cNvCxnSpPr>
          <p:nvPr/>
        </p:nvCxnSpPr>
        <p:spPr>
          <a:xfrm>
            <a:off x="9141049" y="41010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FC391-E964-804C-A452-22C64DE7B23E}"/>
              </a:ext>
            </a:extLst>
          </p:cNvPr>
          <p:cNvSpPr/>
          <p:nvPr/>
        </p:nvSpPr>
        <p:spPr>
          <a:xfrm>
            <a:off x="8918414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94A5C-A914-0845-963C-24C6EFD1A96B}"/>
              </a:ext>
            </a:extLst>
          </p:cNvPr>
          <p:cNvSpPr/>
          <p:nvPr/>
        </p:nvSpPr>
        <p:spPr>
          <a:xfrm>
            <a:off x="9592408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5A614-777C-9742-80A7-347855E7C875}"/>
              </a:ext>
            </a:extLst>
          </p:cNvPr>
          <p:cNvSpPr/>
          <p:nvPr/>
        </p:nvSpPr>
        <p:spPr>
          <a:xfrm>
            <a:off x="10266401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4B40D7-4028-EB48-9AA1-008CAD10EBCD}"/>
              </a:ext>
            </a:extLst>
          </p:cNvPr>
          <p:cNvSpPr/>
          <p:nvPr/>
        </p:nvSpPr>
        <p:spPr>
          <a:xfrm>
            <a:off x="8918414" y="29293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07B76-C5AE-7149-84FD-58DDED0AEF7D}"/>
              </a:ext>
            </a:extLst>
          </p:cNvPr>
          <p:cNvSpPr/>
          <p:nvPr/>
        </p:nvSpPr>
        <p:spPr>
          <a:xfrm>
            <a:off x="8918414" y="35519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32DE6-D5A2-9048-B0D4-3DA5BF99C4E5}"/>
              </a:ext>
            </a:extLst>
          </p:cNvPr>
          <p:cNvSpPr/>
          <p:nvPr/>
        </p:nvSpPr>
        <p:spPr>
          <a:xfrm>
            <a:off x="3749350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E99867-C23E-B642-9D73-CFD311BF4654}"/>
              </a:ext>
            </a:extLst>
          </p:cNvPr>
          <p:cNvSpPr/>
          <p:nvPr/>
        </p:nvSpPr>
        <p:spPr>
          <a:xfrm>
            <a:off x="4446382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0DBE-F0D0-074A-A778-1EC8DE48F334}"/>
              </a:ext>
            </a:extLst>
          </p:cNvPr>
          <p:cNvSpPr/>
          <p:nvPr/>
        </p:nvSpPr>
        <p:spPr>
          <a:xfrm>
            <a:off x="3744014" y="35151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94DCF7-8292-174A-A953-484C1B2ACD6C}"/>
              </a:ext>
            </a:extLst>
          </p:cNvPr>
          <p:cNvSpPr/>
          <p:nvPr/>
        </p:nvSpPr>
        <p:spPr>
          <a:xfrm>
            <a:off x="4438369" y="35151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34816E-8AB5-9342-BDD1-7A8C14E2FD21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084620" y="36045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1AD61C5-256B-9745-BEF3-2633EC1F9E79}"/>
              </a:ext>
            </a:extLst>
          </p:cNvPr>
          <p:cNvSpPr/>
          <p:nvPr/>
        </p:nvSpPr>
        <p:spPr>
          <a:xfrm>
            <a:off x="6520964" y="3057603"/>
            <a:ext cx="1563656" cy="1093900"/>
          </a:xfrm>
          <a:prstGeom prst="rect">
            <a:avLst/>
          </a:prstGeom>
          <a:ln w="25400"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9C6B0A-47A3-5C46-88DD-D69732540751}"/>
              </a:ext>
            </a:extLst>
          </p:cNvPr>
          <p:cNvCxnSpPr>
            <a:cxnSpLocks/>
          </p:cNvCxnSpPr>
          <p:nvPr/>
        </p:nvCxnSpPr>
        <p:spPr>
          <a:xfrm>
            <a:off x="8386478" y="25591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925336-6C5F-7344-9912-4537D778B58C}"/>
              </a:ext>
            </a:extLst>
          </p:cNvPr>
          <p:cNvCxnSpPr>
            <a:cxnSpLocks/>
          </p:cNvCxnSpPr>
          <p:nvPr/>
        </p:nvCxnSpPr>
        <p:spPr>
          <a:xfrm>
            <a:off x="8386478" y="28885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8C067-BCFA-624A-BEE7-C1C6583CE163}"/>
              </a:ext>
            </a:extLst>
          </p:cNvPr>
          <p:cNvCxnSpPr>
            <a:cxnSpLocks/>
          </p:cNvCxnSpPr>
          <p:nvPr/>
        </p:nvCxnSpPr>
        <p:spPr>
          <a:xfrm>
            <a:off x="8386479" y="32317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C418B4-2079-4648-8C1F-7F934D8F6843}"/>
              </a:ext>
            </a:extLst>
          </p:cNvPr>
          <p:cNvCxnSpPr>
            <a:cxnSpLocks/>
          </p:cNvCxnSpPr>
          <p:nvPr/>
        </p:nvCxnSpPr>
        <p:spPr>
          <a:xfrm>
            <a:off x="8386479" y="39188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8DD4EB-D6A6-9248-AFE2-EFF6BEB2FD5E}"/>
              </a:ext>
            </a:extLst>
          </p:cNvPr>
          <p:cNvCxnSpPr>
            <a:cxnSpLocks/>
          </p:cNvCxnSpPr>
          <p:nvPr/>
        </p:nvCxnSpPr>
        <p:spPr>
          <a:xfrm flipV="1">
            <a:off x="8386477" y="25427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225A0A-C9A0-9043-BE2C-4731BFB5B91B}"/>
              </a:ext>
            </a:extLst>
          </p:cNvPr>
          <p:cNvCxnSpPr>
            <a:cxnSpLocks/>
          </p:cNvCxnSpPr>
          <p:nvPr/>
        </p:nvCxnSpPr>
        <p:spPr>
          <a:xfrm>
            <a:off x="8387172" y="42329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2F213A-3ED3-F581-8622-10A755901DF0}"/>
              </a:ext>
            </a:extLst>
          </p:cNvPr>
          <p:cNvSpPr txBox="1"/>
          <p:nvPr/>
        </p:nvSpPr>
        <p:spPr>
          <a:xfrm>
            <a:off x="3494760" y="4867405"/>
            <a:ext cx="172650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Storage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816882-4143-1797-92AB-13DD2A781458}"/>
              </a:ext>
            </a:extLst>
          </p:cNvPr>
          <p:cNvSpPr/>
          <p:nvPr/>
        </p:nvSpPr>
        <p:spPr>
          <a:xfrm>
            <a:off x="4384702" y="1774092"/>
            <a:ext cx="3036273" cy="33098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39FB7-88F2-8E7B-1AF6-703D7627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8" y="2605847"/>
            <a:ext cx="812504" cy="14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8" grpId="0"/>
      <p:bldP spid="40" grpId="0"/>
      <p:bldP spid="48" grpId="0" animBg="1"/>
      <p:bldP spid="49" grpId="0" animBg="1"/>
      <p:bldP spid="50" grpId="0" animBg="1"/>
      <p:bldP spid="51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51</a:t>
            </a:fld>
            <a:endParaRPr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862DB07-E66D-5841-AC5A-0E0E8F4C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Submit Jobs Using </a:t>
            </a:r>
            <a:r>
              <a:rPr lang="en-US" sz="4267" err="1"/>
              <a:t>Slurm</a:t>
            </a:r>
            <a:r>
              <a:rPr lang="en-US" sz="4267"/>
              <a:t> 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D97CE4-BCD8-504B-9545-053A10EE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9" y="3025865"/>
            <a:ext cx="940207" cy="940207"/>
          </a:xfrm>
          <a:prstGeom prst="rect">
            <a:avLst/>
          </a:prstGeom>
        </p:spPr>
      </p:pic>
      <p:pic>
        <p:nvPicPr>
          <p:cNvPr id="31" name="Picture 30" descr="Shape, rectangle&#10;&#10;Description automatically generated">
            <a:extLst>
              <a:ext uri="{FF2B5EF4-FFF2-40B4-BE49-F238E27FC236}">
                <a16:creationId xmlns:a16="http://schemas.microsoft.com/office/drawing/2014/main" id="{F738927B-2335-2244-89C9-C6C863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2" y="3025983"/>
            <a:ext cx="1138899" cy="1138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53CBE-6A2E-CF4B-B874-BA9E91E58EE1}"/>
              </a:ext>
            </a:extLst>
          </p:cNvPr>
          <p:cNvSpPr txBox="1"/>
          <p:nvPr/>
        </p:nvSpPr>
        <p:spPr>
          <a:xfrm>
            <a:off x="845084" y="3961665"/>
            <a:ext cx="94020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672C2-4A4D-9C41-B6A9-9841D0D36007}"/>
              </a:ext>
            </a:extLst>
          </p:cNvPr>
          <p:cNvSpPr/>
          <p:nvPr/>
        </p:nvSpPr>
        <p:spPr>
          <a:xfrm>
            <a:off x="3422907" y="25591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68D0F-349C-6244-916F-C1BA2B587E8B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221607" y="36045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B59FB-13C6-F04A-81C4-B86B1E16B0EC}"/>
              </a:ext>
            </a:extLst>
          </p:cNvPr>
          <p:cNvSpPr/>
          <p:nvPr/>
        </p:nvSpPr>
        <p:spPr>
          <a:xfrm>
            <a:off x="8688341" y="20472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52E217-735E-F84D-B705-DFEFCEF1D77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13032" y="35954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8FFC1E-7B17-284A-9376-2388949CABBC}"/>
              </a:ext>
            </a:extLst>
          </p:cNvPr>
          <p:cNvSpPr txBox="1"/>
          <p:nvPr/>
        </p:nvSpPr>
        <p:spPr>
          <a:xfrm>
            <a:off x="2381831" y="30576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765234-3A76-3A41-B5A8-6108853C41ED}"/>
              </a:ext>
            </a:extLst>
          </p:cNvPr>
          <p:cNvSpPr/>
          <p:nvPr/>
        </p:nvSpPr>
        <p:spPr>
          <a:xfrm>
            <a:off x="9592408" y="29293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D4F94-D2E9-FF41-B82F-3DD721D58D25}"/>
              </a:ext>
            </a:extLst>
          </p:cNvPr>
          <p:cNvSpPr txBox="1"/>
          <p:nvPr/>
        </p:nvSpPr>
        <p:spPr>
          <a:xfrm>
            <a:off x="5302848" y="2364421"/>
            <a:ext cx="120371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0E3044-CA9C-604F-93D0-B01341A7FB26}"/>
              </a:ext>
            </a:extLst>
          </p:cNvPr>
          <p:cNvCxnSpPr>
            <a:cxnSpLocks/>
          </p:cNvCxnSpPr>
          <p:nvPr/>
        </p:nvCxnSpPr>
        <p:spPr>
          <a:xfrm>
            <a:off x="10920567" y="25087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0B79FD-767E-4645-B0B7-437E3C8B9C6E}"/>
              </a:ext>
            </a:extLst>
          </p:cNvPr>
          <p:cNvCxnSpPr>
            <a:cxnSpLocks/>
          </p:cNvCxnSpPr>
          <p:nvPr/>
        </p:nvCxnSpPr>
        <p:spPr>
          <a:xfrm>
            <a:off x="9141049" y="41010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FC391-E964-804C-A452-22C64DE7B23E}"/>
              </a:ext>
            </a:extLst>
          </p:cNvPr>
          <p:cNvSpPr/>
          <p:nvPr/>
        </p:nvSpPr>
        <p:spPr>
          <a:xfrm>
            <a:off x="8918414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94A5C-A914-0845-963C-24C6EFD1A96B}"/>
              </a:ext>
            </a:extLst>
          </p:cNvPr>
          <p:cNvSpPr/>
          <p:nvPr/>
        </p:nvSpPr>
        <p:spPr>
          <a:xfrm>
            <a:off x="9592408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5A614-777C-9742-80A7-347855E7C875}"/>
              </a:ext>
            </a:extLst>
          </p:cNvPr>
          <p:cNvSpPr/>
          <p:nvPr/>
        </p:nvSpPr>
        <p:spPr>
          <a:xfrm>
            <a:off x="10266401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4B40D7-4028-EB48-9AA1-008CAD10EBCD}"/>
              </a:ext>
            </a:extLst>
          </p:cNvPr>
          <p:cNvSpPr/>
          <p:nvPr/>
        </p:nvSpPr>
        <p:spPr>
          <a:xfrm>
            <a:off x="8918414" y="29293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07B76-C5AE-7149-84FD-58DDED0AEF7D}"/>
              </a:ext>
            </a:extLst>
          </p:cNvPr>
          <p:cNvSpPr/>
          <p:nvPr/>
        </p:nvSpPr>
        <p:spPr>
          <a:xfrm>
            <a:off x="8918414" y="35519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32DE6-D5A2-9048-B0D4-3DA5BF99C4E5}"/>
              </a:ext>
            </a:extLst>
          </p:cNvPr>
          <p:cNvSpPr/>
          <p:nvPr/>
        </p:nvSpPr>
        <p:spPr>
          <a:xfrm>
            <a:off x="3749350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E99867-C23E-B642-9D73-CFD311BF4654}"/>
              </a:ext>
            </a:extLst>
          </p:cNvPr>
          <p:cNvSpPr/>
          <p:nvPr/>
        </p:nvSpPr>
        <p:spPr>
          <a:xfrm>
            <a:off x="4446382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0DBE-F0D0-074A-A778-1EC8DE48F334}"/>
              </a:ext>
            </a:extLst>
          </p:cNvPr>
          <p:cNvSpPr/>
          <p:nvPr/>
        </p:nvSpPr>
        <p:spPr>
          <a:xfrm>
            <a:off x="3744014" y="35151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94DCF7-8292-174A-A953-484C1B2ACD6C}"/>
              </a:ext>
            </a:extLst>
          </p:cNvPr>
          <p:cNvSpPr/>
          <p:nvPr/>
        </p:nvSpPr>
        <p:spPr>
          <a:xfrm>
            <a:off x="4438369" y="35151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34816E-8AB5-9342-BDD1-7A8C14E2FD21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084620" y="36045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1AD61C5-256B-9745-BEF3-2633EC1F9E79}"/>
              </a:ext>
            </a:extLst>
          </p:cNvPr>
          <p:cNvSpPr/>
          <p:nvPr/>
        </p:nvSpPr>
        <p:spPr>
          <a:xfrm>
            <a:off x="6520964" y="3057603"/>
            <a:ext cx="1563656" cy="109390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9C6B0A-47A3-5C46-88DD-D69732540751}"/>
              </a:ext>
            </a:extLst>
          </p:cNvPr>
          <p:cNvCxnSpPr>
            <a:cxnSpLocks/>
          </p:cNvCxnSpPr>
          <p:nvPr/>
        </p:nvCxnSpPr>
        <p:spPr>
          <a:xfrm>
            <a:off x="8386478" y="25591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925336-6C5F-7344-9912-4537D778B58C}"/>
              </a:ext>
            </a:extLst>
          </p:cNvPr>
          <p:cNvCxnSpPr>
            <a:cxnSpLocks/>
          </p:cNvCxnSpPr>
          <p:nvPr/>
        </p:nvCxnSpPr>
        <p:spPr>
          <a:xfrm>
            <a:off x="8386478" y="28885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8C067-BCFA-624A-BEE7-C1C6583CE163}"/>
              </a:ext>
            </a:extLst>
          </p:cNvPr>
          <p:cNvCxnSpPr>
            <a:cxnSpLocks/>
          </p:cNvCxnSpPr>
          <p:nvPr/>
        </p:nvCxnSpPr>
        <p:spPr>
          <a:xfrm>
            <a:off x="8386479" y="32317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C418B4-2079-4648-8C1F-7F934D8F6843}"/>
              </a:ext>
            </a:extLst>
          </p:cNvPr>
          <p:cNvCxnSpPr>
            <a:cxnSpLocks/>
          </p:cNvCxnSpPr>
          <p:nvPr/>
        </p:nvCxnSpPr>
        <p:spPr>
          <a:xfrm>
            <a:off x="8386479" y="39188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8DD4EB-D6A6-9248-AFE2-EFF6BEB2FD5E}"/>
              </a:ext>
            </a:extLst>
          </p:cNvPr>
          <p:cNvCxnSpPr>
            <a:cxnSpLocks/>
          </p:cNvCxnSpPr>
          <p:nvPr/>
        </p:nvCxnSpPr>
        <p:spPr>
          <a:xfrm flipV="1">
            <a:off x="8386477" y="25427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225A0A-C9A0-9043-BE2C-4731BFB5B91B}"/>
              </a:ext>
            </a:extLst>
          </p:cNvPr>
          <p:cNvCxnSpPr>
            <a:cxnSpLocks/>
          </p:cNvCxnSpPr>
          <p:nvPr/>
        </p:nvCxnSpPr>
        <p:spPr>
          <a:xfrm>
            <a:off x="8387172" y="42329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E60FEB58-AEEB-1C41-81AF-137CD0F87F31}"/>
              </a:ext>
            </a:extLst>
          </p:cNvPr>
          <p:cNvSpPr/>
          <p:nvPr/>
        </p:nvSpPr>
        <p:spPr>
          <a:xfrm>
            <a:off x="3860800" y="4874713"/>
            <a:ext cx="3591552" cy="1260528"/>
          </a:xfrm>
          <a:prstGeom prst="wedgeRoundRectCallout">
            <a:avLst>
              <a:gd name="adj1" fmla="val 46591"/>
              <a:gd name="adj2" fmla="val -99805"/>
              <a:gd name="adj3" fmla="val 16667"/>
            </a:avLst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Simple Linux Utility for Resource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8D50D-FAEA-2ED4-5146-B996C2DF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2055548"/>
            <a:ext cx="1067257" cy="19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87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52</a:t>
            </a:fld>
            <a:endParaRPr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3862DB07-E66D-5841-AC5A-0E0E8F4C9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1524000"/>
          </a:xfrm>
        </p:spPr>
        <p:txBody>
          <a:bodyPr>
            <a:noAutofit/>
          </a:bodyPr>
          <a:lstStyle/>
          <a:p>
            <a:pPr algn="ctr"/>
            <a:r>
              <a:rPr lang="en-US" sz="4267"/>
              <a:t>Submit Jobs Using </a:t>
            </a:r>
            <a:r>
              <a:rPr lang="en-US" sz="4267" err="1"/>
              <a:t>Slurm</a:t>
            </a:r>
            <a:r>
              <a:rPr lang="en-US" sz="4267"/>
              <a:t> </a:t>
            </a:r>
          </a:p>
        </p:txBody>
      </p: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2DD97CE4-BCD8-504B-9545-053A10EE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9" y="3025865"/>
            <a:ext cx="940207" cy="940207"/>
          </a:xfrm>
          <a:prstGeom prst="rect">
            <a:avLst/>
          </a:prstGeom>
        </p:spPr>
      </p:pic>
      <p:pic>
        <p:nvPicPr>
          <p:cNvPr id="31" name="Picture 30" descr="Shape, rectangle&#10;&#10;Description automatically generated">
            <a:extLst>
              <a:ext uri="{FF2B5EF4-FFF2-40B4-BE49-F238E27FC236}">
                <a16:creationId xmlns:a16="http://schemas.microsoft.com/office/drawing/2014/main" id="{F738927B-2335-2244-89C9-C6C863387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32" y="3025983"/>
            <a:ext cx="1138899" cy="113889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8253CBE-6A2E-CF4B-B874-BA9E91E58EE1}"/>
              </a:ext>
            </a:extLst>
          </p:cNvPr>
          <p:cNvSpPr txBox="1"/>
          <p:nvPr/>
        </p:nvSpPr>
        <p:spPr>
          <a:xfrm>
            <a:off x="845084" y="3961665"/>
            <a:ext cx="940207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User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2F672C2-4A4D-9C41-B6A9-9841D0D36007}"/>
              </a:ext>
            </a:extLst>
          </p:cNvPr>
          <p:cNvSpPr/>
          <p:nvPr/>
        </p:nvSpPr>
        <p:spPr>
          <a:xfrm>
            <a:off x="3422907" y="25591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68D0F-349C-6244-916F-C1BA2B587E8B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5221607" y="36045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B59FB-13C6-F04A-81C4-B86B1E16B0EC}"/>
              </a:ext>
            </a:extLst>
          </p:cNvPr>
          <p:cNvSpPr/>
          <p:nvPr/>
        </p:nvSpPr>
        <p:spPr>
          <a:xfrm>
            <a:off x="8688341" y="20472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052E217-735E-F84D-B705-DFEFCEF1D774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13032" y="35954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8FFC1E-7B17-284A-9376-2388949CABBC}"/>
              </a:ext>
            </a:extLst>
          </p:cNvPr>
          <p:cNvSpPr txBox="1"/>
          <p:nvPr/>
        </p:nvSpPr>
        <p:spPr>
          <a:xfrm>
            <a:off x="2381831" y="30576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0765234-3A76-3A41-B5A8-6108853C41ED}"/>
              </a:ext>
            </a:extLst>
          </p:cNvPr>
          <p:cNvSpPr/>
          <p:nvPr/>
        </p:nvSpPr>
        <p:spPr>
          <a:xfrm>
            <a:off x="9592408" y="29293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D4F94-D2E9-FF41-B82F-3DD721D58D25}"/>
              </a:ext>
            </a:extLst>
          </p:cNvPr>
          <p:cNvSpPr txBox="1"/>
          <p:nvPr/>
        </p:nvSpPr>
        <p:spPr>
          <a:xfrm>
            <a:off x="5302849" y="2364421"/>
            <a:ext cx="121811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0E3044-CA9C-604F-93D0-B01341A7FB26}"/>
              </a:ext>
            </a:extLst>
          </p:cNvPr>
          <p:cNvCxnSpPr>
            <a:cxnSpLocks/>
          </p:cNvCxnSpPr>
          <p:nvPr/>
        </p:nvCxnSpPr>
        <p:spPr>
          <a:xfrm>
            <a:off x="10920567" y="25087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D0B79FD-767E-4645-B0B7-437E3C8B9C6E}"/>
              </a:ext>
            </a:extLst>
          </p:cNvPr>
          <p:cNvCxnSpPr>
            <a:cxnSpLocks/>
          </p:cNvCxnSpPr>
          <p:nvPr/>
        </p:nvCxnSpPr>
        <p:spPr>
          <a:xfrm>
            <a:off x="9141049" y="41010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FC391-E964-804C-A452-22C64DE7B23E}"/>
              </a:ext>
            </a:extLst>
          </p:cNvPr>
          <p:cNvSpPr/>
          <p:nvPr/>
        </p:nvSpPr>
        <p:spPr>
          <a:xfrm>
            <a:off x="8918414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E94A5C-A914-0845-963C-24C6EFD1A96B}"/>
              </a:ext>
            </a:extLst>
          </p:cNvPr>
          <p:cNvSpPr/>
          <p:nvPr/>
        </p:nvSpPr>
        <p:spPr>
          <a:xfrm>
            <a:off x="9592408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F5A614-777C-9742-80A7-347855E7C875}"/>
              </a:ext>
            </a:extLst>
          </p:cNvPr>
          <p:cNvSpPr/>
          <p:nvPr/>
        </p:nvSpPr>
        <p:spPr>
          <a:xfrm>
            <a:off x="10266401" y="23068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4B40D7-4028-EB48-9AA1-008CAD10EBCD}"/>
              </a:ext>
            </a:extLst>
          </p:cNvPr>
          <p:cNvSpPr/>
          <p:nvPr/>
        </p:nvSpPr>
        <p:spPr>
          <a:xfrm>
            <a:off x="8918414" y="29293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507B76-C5AE-7149-84FD-58DDED0AEF7D}"/>
              </a:ext>
            </a:extLst>
          </p:cNvPr>
          <p:cNvSpPr/>
          <p:nvPr/>
        </p:nvSpPr>
        <p:spPr>
          <a:xfrm>
            <a:off x="8918414" y="35519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B832DE6-D5A2-9048-B0D4-3DA5BF99C4E5}"/>
              </a:ext>
            </a:extLst>
          </p:cNvPr>
          <p:cNvSpPr/>
          <p:nvPr/>
        </p:nvSpPr>
        <p:spPr>
          <a:xfrm>
            <a:off x="3749350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E99867-C23E-B642-9D73-CFD311BF4654}"/>
              </a:ext>
            </a:extLst>
          </p:cNvPr>
          <p:cNvSpPr/>
          <p:nvPr/>
        </p:nvSpPr>
        <p:spPr>
          <a:xfrm>
            <a:off x="4446382" y="28731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00DBE-F0D0-074A-A778-1EC8DE48F334}"/>
              </a:ext>
            </a:extLst>
          </p:cNvPr>
          <p:cNvSpPr/>
          <p:nvPr/>
        </p:nvSpPr>
        <p:spPr>
          <a:xfrm>
            <a:off x="3744014" y="35151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B94DCF7-8292-174A-A953-484C1B2ACD6C}"/>
              </a:ext>
            </a:extLst>
          </p:cNvPr>
          <p:cNvSpPr/>
          <p:nvPr/>
        </p:nvSpPr>
        <p:spPr>
          <a:xfrm>
            <a:off x="4438369" y="35151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E34816E-8AB5-9342-BDD1-7A8C14E2FD21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8084620" y="36045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1AD61C5-256B-9745-BEF3-2633EC1F9E79}"/>
              </a:ext>
            </a:extLst>
          </p:cNvPr>
          <p:cNvSpPr/>
          <p:nvPr/>
        </p:nvSpPr>
        <p:spPr>
          <a:xfrm>
            <a:off x="6520964" y="3057603"/>
            <a:ext cx="1563656" cy="1093900"/>
          </a:xfrm>
          <a:prstGeom prst="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19C6B0A-47A3-5C46-88DD-D69732540751}"/>
              </a:ext>
            </a:extLst>
          </p:cNvPr>
          <p:cNvCxnSpPr>
            <a:cxnSpLocks/>
          </p:cNvCxnSpPr>
          <p:nvPr/>
        </p:nvCxnSpPr>
        <p:spPr>
          <a:xfrm>
            <a:off x="8386478" y="25591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6925336-6C5F-7344-9912-4537D778B58C}"/>
              </a:ext>
            </a:extLst>
          </p:cNvPr>
          <p:cNvCxnSpPr>
            <a:cxnSpLocks/>
          </p:cNvCxnSpPr>
          <p:nvPr/>
        </p:nvCxnSpPr>
        <p:spPr>
          <a:xfrm>
            <a:off x="8386478" y="28885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088C067-BCFA-624A-BEE7-C1C6583CE163}"/>
              </a:ext>
            </a:extLst>
          </p:cNvPr>
          <p:cNvCxnSpPr>
            <a:cxnSpLocks/>
          </p:cNvCxnSpPr>
          <p:nvPr/>
        </p:nvCxnSpPr>
        <p:spPr>
          <a:xfrm>
            <a:off x="8386479" y="32317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8C418B4-2079-4648-8C1F-7F934D8F6843}"/>
              </a:ext>
            </a:extLst>
          </p:cNvPr>
          <p:cNvCxnSpPr>
            <a:cxnSpLocks/>
          </p:cNvCxnSpPr>
          <p:nvPr/>
        </p:nvCxnSpPr>
        <p:spPr>
          <a:xfrm>
            <a:off x="8386479" y="39188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78DD4EB-D6A6-9248-AFE2-EFF6BEB2FD5E}"/>
              </a:ext>
            </a:extLst>
          </p:cNvPr>
          <p:cNvCxnSpPr>
            <a:cxnSpLocks/>
          </p:cNvCxnSpPr>
          <p:nvPr/>
        </p:nvCxnSpPr>
        <p:spPr>
          <a:xfrm flipV="1">
            <a:off x="8386477" y="25427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225A0A-C9A0-9043-BE2C-4731BFB5B91B}"/>
              </a:ext>
            </a:extLst>
          </p:cNvPr>
          <p:cNvCxnSpPr>
            <a:cxnSpLocks/>
          </p:cNvCxnSpPr>
          <p:nvPr/>
        </p:nvCxnSpPr>
        <p:spPr>
          <a:xfrm>
            <a:off x="8387172" y="42329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ular Callout 53">
            <a:extLst>
              <a:ext uri="{FF2B5EF4-FFF2-40B4-BE49-F238E27FC236}">
                <a16:creationId xmlns:a16="http://schemas.microsoft.com/office/drawing/2014/main" id="{E60FEB58-AEEB-1C41-81AF-137CD0F87F31}"/>
              </a:ext>
            </a:extLst>
          </p:cNvPr>
          <p:cNvSpPr/>
          <p:nvPr/>
        </p:nvSpPr>
        <p:spPr>
          <a:xfrm>
            <a:off x="3860800" y="4874713"/>
            <a:ext cx="3591552" cy="1260528"/>
          </a:xfrm>
          <a:prstGeom prst="wedgeRoundRectCallout">
            <a:avLst>
              <a:gd name="adj1" fmla="val 46591"/>
              <a:gd name="adj2" fmla="val -99805"/>
              <a:gd name="adj3" fmla="val 16667"/>
            </a:avLst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Let me know how much resources you need!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8D50D-FAEA-2ED4-5146-B996C2DF1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" y="2055548"/>
            <a:ext cx="1067257" cy="19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00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53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Types of jobs: batch vs. interactive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1056" name="starts with “p” or “e” use “short”…"/>
          <p:cNvSpPr txBox="1"/>
          <p:nvPr/>
        </p:nvSpPr>
        <p:spPr>
          <a:xfrm>
            <a:off x="1347270" y="2039297"/>
            <a:ext cx="9497461" cy="3130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53763" indent="-253763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Batch job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Submit your job as a pre-written </a:t>
            </a:r>
            <a:r>
              <a:rPr lang="en-US" sz="2400" u="sng"/>
              <a:t>bash script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Benefit – submit &amp; “forget” about it </a:t>
            </a:r>
          </a:p>
          <a:p>
            <a:pPr marL="253763" indent="-253763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Interactive job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Run </a:t>
            </a:r>
            <a:r>
              <a:rPr lang="en-US" sz="2400" u="sng"/>
              <a:t>interactive session</a:t>
            </a:r>
            <a:r>
              <a:rPr lang="en-US" sz="2400"/>
              <a:t> on the compute nodes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Benefit – exploratory work, troubleshooting etc. </a:t>
            </a:r>
          </a:p>
        </p:txBody>
      </p:sp>
    </p:spTree>
    <p:extLst>
      <p:ext uri="{BB962C8B-B14F-4D97-AF65-F5344CB8AC3E}">
        <p14:creationId xmlns:p14="http://schemas.microsoft.com/office/powerpoint/2010/main" val="969437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54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What does a job script look like? 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11" name="starts with “p” or “e” use “short”…">
            <a:extLst>
              <a:ext uri="{FF2B5EF4-FFF2-40B4-BE49-F238E27FC236}">
                <a16:creationId xmlns:a16="http://schemas.microsoft.com/office/drawing/2014/main" id="{534E71B6-FEC6-E946-BBAF-DA0CD2C5D1D0}"/>
              </a:ext>
            </a:extLst>
          </p:cNvPr>
          <p:cNvSpPr txBox="1"/>
          <p:nvPr/>
        </p:nvSpPr>
        <p:spPr>
          <a:xfrm>
            <a:off x="7466421" y="1475859"/>
            <a:ext cx="4451497" cy="1180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buSzPct val="100000"/>
            </a:pPr>
            <a:r>
              <a:rPr lang="en-US" sz="2400"/>
              <a:t>Your script might look like this. </a:t>
            </a:r>
          </a:p>
          <a:p>
            <a:pPr>
              <a:buSzPct val="100000"/>
            </a:pPr>
            <a:r>
              <a:rPr lang="en-US" sz="2400"/>
              <a:t>Let’s break down the components! 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16ECA796-7D0A-0E49-8435-A9765121BEEB}"/>
              </a:ext>
            </a:extLst>
          </p:cNvPr>
          <p:cNvCxnSpPr>
            <a:cxnSpLocks/>
          </p:cNvCxnSpPr>
          <p:nvPr/>
        </p:nvCxnSpPr>
        <p:spPr>
          <a:xfrm rot="5400000">
            <a:off x="7833175" y="1858838"/>
            <a:ext cx="1246509" cy="2471481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11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55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What does a job script look like?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65DB1D4-0B6F-6846-B766-B6FCE667EB65}"/>
              </a:ext>
            </a:extLst>
          </p:cNvPr>
          <p:cNvSpPr/>
          <p:nvPr/>
        </p:nvSpPr>
        <p:spPr>
          <a:xfrm>
            <a:off x="7031666" y="1833524"/>
            <a:ext cx="567335" cy="2438400"/>
          </a:xfrm>
          <a:prstGeom prst="righ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D1CDCCD3-F23E-AA42-9A50-57D107AFB10A}"/>
              </a:ext>
            </a:extLst>
          </p:cNvPr>
          <p:cNvSpPr/>
          <p:nvPr/>
        </p:nvSpPr>
        <p:spPr>
          <a:xfrm>
            <a:off x="7031666" y="4559571"/>
            <a:ext cx="567335" cy="770885"/>
          </a:xfrm>
          <a:prstGeom prst="righ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9546338-4E21-C547-A364-09825DADC77C}"/>
              </a:ext>
            </a:extLst>
          </p:cNvPr>
          <p:cNvSpPr/>
          <p:nvPr/>
        </p:nvSpPr>
        <p:spPr>
          <a:xfrm>
            <a:off x="7031666" y="5461338"/>
            <a:ext cx="567335" cy="294421"/>
          </a:xfrm>
          <a:prstGeom prst="rightBrac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starts with “p” or “e” use “short”…">
            <a:extLst>
              <a:ext uri="{FF2B5EF4-FFF2-40B4-BE49-F238E27FC236}">
                <a16:creationId xmlns:a16="http://schemas.microsoft.com/office/drawing/2014/main" id="{5A8C82E0-2906-3E4E-AE76-94A70225B9BF}"/>
              </a:ext>
            </a:extLst>
          </p:cNvPr>
          <p:cNvSpPr txBox="1"/>
          <p:nvPr/>
        </p:nvSpPr>
        <p:spPr>
          <a:xfrm>
            <a:off x="7740502" y="2836913"/>
            <a:ext cx="3950585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buSzPct val="100000"/>
            </a:pPr>
            <a:r>
              <a:rPr lang="en-US" sz="2400"/>
              <a:t>Tell </a:t>
            </a:r>
            <a:r>
              <a:rPr lang="en-US" sz="2400" err="1"/>
              <a:t>Slurm</a:t>
            </a:r>
            <a:r>
              <a:rPr lang="en-US" sz="2400"/>
              <a:t> what you want </a:t>
            </a:r>
          </a:p>
          <a:p>
            <a:pPr>
              <a:buSzPct val="100000"/>
            </a:pPr>
            <a:r>
              <a:rPr lang="en-US" sz="2400"/>
              <a:t>	with these “headers”</a:t>
            </a:r>
          </a:p>
        </p:txBody>
      </p:sp>
      <p:sp>
        <p:nvSpPr>
          <p:cNvPr id="12" name="starts with “p” or “e” use “short”…">
            <a:extLst>
              <a:ext uri="{FF2B5EF4-FFF2-40B4-BE49-F238E27FC236}">
                <a16:creationId xmlns:a16="http://schemas.microsoft.com/office/drawing/2014/main" id="{845951AB-2AF7-AC49-9312-C2C080974429}"/>
              </a:ext>
            </a:extLst>
          </p:cNvPr>
          <p:cNvSpPr txBox="1"/>
          <p:nvPr/>
        </p:nvSpPr>
        <p:spPr>
          <a:xfrm>
            <a:off x="7740504" y="4724281"/>
            <a:ext cx="395058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buSzPct val="100000"/>
            </a:pPr>
            <a:r>
              <a:rPr lang="en-US" sz="2400"/>
              <a:t>Load any modules you need</a:t>
            </a:r>
          </a:p>
        </p:txBody>
      </p:sp>
      <p:sp>
        <p:nvSpPr>
          <p:cNvPr id="13" name="starts with “p” or “e” use “short”…">
            <a:extLst>
              <a:ext uri="{FF2B5EF4-FFF2-40B4-BE49-F238E27FC236}">
                <a16:creationId xmlns:a16="http://schemas.microsoft.com/office/drawing/2014/main" id="{553405CD-3974-2849-9DF5-FC21AAC25AD4}"/>
              </a:ext>
            </a:extLst>
          </p:cNvPr>
          <p:cNvSpPr txBox="1"/>
          <p:nvPr/>
        </p:nvSpPr>
        <p:spPr>
          <a:xfrm>
            <a:off x="7740502" y="5387815"/>
            <a:ext cx="395058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buSzPct val="100000"/>
            </a:pPr>
            <a:r>
              <a:rPr lang="en-US" sz="2400"/>
              <a:t>Run your cool program! </a:t>
            </a:r>
          </a:p>
        </p:txBody>
      </p:sp>
    </p:spTree>
    <p:extLst>
      <p:ext uri="{BB962C8B-B14F-4D97-AF65-F5344CB8AC3E}">
        <p14:creationId xmlns:p14="http://schemas.microsoft.com/office/powerpoint/2010/main" val="34403873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56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Side note: there are short-forms for headers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62354" y="1641580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34255" y="1632174"/>
            <a:ext cx="5391623" cy="278056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14" name="Shape 999">
            <a:extLst>
              <a:ext uri="{FF2B5EF4-FFF2-40B4-BE49-F238E27FC236}">
                <a16:creationId xmlns:a16="http://schemas.microsoft.com/office/drawing/2014/main" id="{657BDE92-54C6-DC4B-B8B8-BCCF3140A6E9}"/>
              </a:ext>
            </a:extLst>
          </p:cNvPr>
          <p:cNvSpPr txBox="1"/>
          <p:nvPr/>
        </p:nvSpPr>
        <p:spPr>
          <a:xfrm>
            <a:off x="6351446" y="1632173"/>
            <a:ext cx="5391623" cy="2780569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</a:t>
            </a:r>
            <a:r>
              <a:rPr lang="en-US" sz="1600" b="1">
                <a:latin typeface="Courier" pitchFamily="2" charset="0"/>
              </a:rPr>
              <a:t>-A</a:t>
            </a:r>
            <a:r>
              <a:rPr lang="en-US" sz="1600">
                <a:latin typeface="Courier" pitchFamily="2" charset="0"/>
              </a:rPr>
              <a:t> 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</a:t>
            </a:r>
            <a:r>
              <a:rPr lang="en-US" sz="1600" b="1">
                <a:latin typeface="Courier" pitchFamily="2" charset="0"/>
              </a:rPr>
              <a:t>-p</a:t>
            </a:r>
            <a:r>
              <a:rPr lang="en-US" sz="1600">
                <a:latin typeface="Courier" pitchFamily="2" charset="0"/>
              </a:rPr>
              <a:t> 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</a:t>
            </a:r>
            <a:r>
              <a:rPr lang="en-US" sz="1600" b="1">
                <a:latin typeface="Courier" pitchFamily="2" charset="0"/>
              </a:rPr>
              <a:t>-N</a:t>
            </a:r>
            <a:r>
              <a:rPr lang="en-US" sz="1600">
                <a:latin typeface="Courier" pitchFamily="2" charset="0"/>
              </a:rPr>
              <a:t> 1</a:t>
            </a:r>
          </a:p>
          <a:p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</a:t>
            </a:r>
            <a:r>
              <a:rPr lang="en-US" sz="1600" b="1">
                <a:latin typeface="Courier" pitchFamily="2" charset="0"/>
              </a:rPr>
              <a:t>-t</a:t>
            </a:r>
            <a:r>
              <a:rPr lang="en-US" sz="1600">
                <a:latin typeface="Courier" pitchFamily="2" charset="0"/>
              </a:rPr>
              <a:t> 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</a:t>
            </a:r>
            <a:r>
              <a:rPr lang="en-US" sz="1600" b="1">
                <a:latin typeface="Courier" pitchFamily="2" charset="0"/>
              </a:rPr>
              <a:t>-J</a:t>
            </a:r>
            <a:r>
              <a:rPr lang="en-US" sz="1600">
                <a:latin typeface="Courier" pitchFamily="2" charset="0"/>
              </a:rPr>
              <a:t> 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15" name="starts with “p” or “e” use “short”…">
            <a:extLst>
              <a:ext uri="{FF2B5EF4-FFF2-40B4-BE49-F238E27FC236}">
                <a16:creationId xmlns:a16="http://schemas.microsoft.com/office/drawing/2014/main" id="{CD0B307D-A4C7-8441-B7A6-44965BE8E9D1}"/>
              </a:ext>
            </a:extLst>
          </p:cNvPr>
          <p:cNvSpPr txBox="1"/>
          <p:nvPr/>
        </p:nvSpPr>
        <p:spPr>
          <a:xfrm>
            <a:off x="5415520" y="5097591"/>
            <a:ext cx="3978939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>
              <a:buSzPct val="100000"/>
            </a:pPr>
            <a:r>
              <a:rPr lang="en-US" sz="2400"/>
              <a:t>We will use the long-form in this workshop for clarity!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91538681-A827-7E42-AE08-4C87FBC6B985}"/>
              </a:ext>
            </a:extLst>
          </p:cNvPr>
          <p:cNvCxnSpPr>
            <a:cxnSpLocks/>
          </p:cNvCxnSpPr>
          <p:nvPr/>
        </p:nvCxnSpPr>
        <p:spPr>
          <a:xfrm rot="10800000">
            <a:off x="3230067" y="4412743"/>
            <a:ext cx="2185453" cy="1090248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tarts with “p” or “e” use “short”…">
            <a:extLst>
              <a:ext uri="{FF2B5EF4-FFF2-40B4-BE49-F238E27FC236}">
                <a16:creationId xmlns:a16="http://schemas.microsoft.com/office/drawing/2014/main" id="{308C64A2-2E3A-414C-9857-BC296608AC27}"/>
              </a:ext>
            </a:extLst>
          </p:cNvPr>
          <p:cNvSpPr txBox="1"/>
          <p:nvPr/>
        </p:nvSpPr>
        <p:spPr>
          <a:xfrm>
            <a:off x="5990078" y="2824834"/>
            <a:ext cx="30715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>
              <a:buSzPct val="100000"/>
            </a:pPr>
            <a:r>
              <a:rPr lang="en-US" sz="240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5922349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allocation in “--account” or “-A”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5" y="1875396"/>
            <a:ext cx="3175752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5FC689-6C84-4241-93B5-93814D3A8BF3}"/>
              </a:ext>
            </a:extLst>
          </p:cNvPr>
          <p:cNvGrpSpPr/>
          <p:nvPr/>
        </p:nvGrpSpPr>
        <p:grpSpPr>
          <a:xfrm>
            <a:off x="6001489" y="3137749"/>
            <a:ext cx="5916428" cy="2892056"/>
            <a:chOff x="4323907" y="2377197"/>
            <a:chExt cx="4437321" cy="216904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E5863D-4E22-5842-8EEB-ED5BCEDF46C6}"/>
                </a:ext>
              </a:extLst>
            </p:cNvPr>
            <p:cNvSpPr/>
            <p:nvPr/>
          </p:nvSpPr>
          <p:spPr>
            <a:xfrm>
              <a:off x="4323907" y="2377197"/>
              <a:ext cx="4437321" cy="2169042"/>
            </a:xfrm>
            <a:prstGeom prst="roundRect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2400">
                <a:solidFill>
                  <a:schemeClr val="tx1"/>
                </a:solidFill>
              </a:endParaRPr>
            </a:p>
            <a:p>
              <a:r>
                <a:rPr lang="en-US" sz="2400" b="1">
                  <a:solidFill>
                    <a:schemeClr val="tx1"/>
                  </a:solidFill>
                </a:rPr>
                <a:t>Which allocation should I use? </a:t>
              </a:r>
            </a:p>
            <a:p>
              <a:r>
                <a:rPr lang="en-US" sz="2400">
                  <a:solidFill>
                    <a:schemeClr val="tx1"/>
                  </a:solidFill>
                </a:rPr>
                <a:t>	</a:t>
              </a:r>
              <a:r>
                <a:rPr lang="en-US" sz="2400">
                  <a:solidFill>
                    <a:schemeClr val="tx1"/>
                  </a:solidFill>
                  <a:sym typeface="Wingdings" pitchFamily="2" charset="2"/>
                </a:rPr>
                <a:t> Try running “</a:t>
              </a:r>
              <a:r>
                <a:rPr lang="en-US" sz="2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groups &lt;</a:t>
              </a:r>
              <a:r>
                <a:rPr lang="en-US" sz="2400" err="1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netid</a:t>
              </a:r>
              <a:r>
                <a:rPr lang="en-US" sz="2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  <a:sym typeface="Wingdings" pitchFamily="2" charset="2"/>
                </a:rPr>
                <a:t>&gt;</a:t>
              </a:r>
              <a:r>
                <a:rPr lang="en-US" sz="2400">
                  <a:solidFill>
                    <a:schemeClr val="tx1"/>
                  </a:solidFill>
                  <a:sym typeface="Wingdings" pitchFamily="2" charset="2"/>
                </a:rPr>
                <a:t>” 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FC27BD-1079-AA43-BA59-075723A7CD0D}"/>
                </a:ext>
              </a:extLst>
            </p:cNvPr>
            <p:cNvSpPr/>
            <p:nvPr/>
          </p:nvSpPr>
          <p:spPr>
            <a:xfrm>
              <a:off x="4462030" y="3461718"/>
              <a:ext cx="4161073" cy="5615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fontAlgn="base"/>
              <a:r>
                <a:rPr lang="en-US" sz="2133" b="1">
                  <a:solidFill>
                    <a:srgbClr val="342F2E"/>
                  </a:solidFill>
                  <a:latin typeface="Consolas" panose="020B0609020204030204" pitchFamily="49" charset="0"/>
                </a:rPr>
                <a:t>[abc1234@quser21 ~]$ groups abc1234</a:t>
              </a:r>
            </a:p>
            <a:p>
              <a:pPr fontAlgn="base"/>
              <a:r>
                <a:rPr lang="en-US" sz="2133">
                  <a:solidFill>
                    <a:srgbClr val="342F2E"/>
                  </a:solidFill>
                  <a:latin typeface="Consolas" panose="020B0609020204030204" pitchFamily="49" charset="0"/>
                </a:rPr>
                <a:t>abc1234 p12345 b1000 e10001</a:t>
              </a:r>
            </a:p>
          </p:txBody>
        </p:sp>
      </p:grp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3714307" y="2002987"/>
            <a:ext cx="2287181" cy="2580789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432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partition in “--partition” or “-p”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5" y="2121123"/>
            <a:ext cx="3232459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3230088"/>
            <a:ext cx="5916428" cy="2799715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do I know which partition to select?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If your allocation starts with “</a:t>
            </a:r>
            <a:r>
              <a:rPr lang="en-US" sz="2400" b="1">
                <a:solidFill>
                  <a:schemeClr val="tx1"/>
                </a:solidFill>
                <a:sym typeface="Helvetica"/>
              </a:rPr>
              <a:t>p</a:t>
            </a:r>
            <a:r>
              <a:rPr lang="en-US" sz="2400">
                <a:solidFill>
                  <a:schemeClr val="tx1"/>
                </a:solidFill>
              </a:rPr>
              <a:t>” or “</a:t>
            </a:r>
            <a:r>
              <a:rPr lang="en-US" sz="2400" b="1">
                <a:solidFill>
                  <a:schemeClr val="tx1"/>
                </a:solidFill>
                <a:sym typeface="Helvetica"/>
              </a:rPr>
              <a:t>e</a:t>
            </a:r>
            <a:r>
              <a:rPr lang="en-US" sz="2400">
                <a:solidFill>
                  <a:schemeClr val="tx1"/>
                </a:solidFill>
              </a:rPr>
              <a:t>”: 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 “short” “normal” “long” 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 “</a:t>
            </a:r>
            <a:r>
              <a:rPr lang="en-US" sz="2400" err="1">
                <a:solidFill>
                  <a:schemeClr val="tx1"/>
                </a:solidFill>
                <a:sym typeface="Wingdings" pitchFamily="2" charset="2"/>
              </a:rPr>
              <a:t>gengpu</a:t>
            </a:r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” for GPU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 “</a:t>
            </a:r>
            <a:r>
              <a:rPr lang="en-US" sz="2400" err="1">
                <a:solidFill>
                  <a:schemeClr val="tx1"/>
                </a:solidFill>
                <a:sym typeface="Wingdings" pitchFamily="2" charset="2"/>
              </a:rPr>
              <a:t>genhimem</a:t>
            </a:r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” for high-memory 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771013" y="2248713"/>
            <a:ext cx="2230475" cy="2381232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844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partition in “--partition” or “-p”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5" y="2121123"/>
            <a:ext cx="3232459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2588822"/>
            <a:ext cx="5916428" cy="344098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do I know which partition to select?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If your allocation starts with “</a:t>
            </a:r>
            <a:r>
              <a:rPr lang="en-US" sz="2400" b="1">
                <a:solidFill>
                  <a:schemeClr val="tx1"/>
                </a:solidFill>
                <a:sym typeface="Helvetica"/>
              </a:rPr>
              <a:t>b</a:t>
            </a:r>
            <a:r>
              <a:rPr lang="en-US" sz="2400">
                <a:solidFill>
                  <a:schemeClr val="tx1"/>
                </a:solidFill>
              </a:rPr>
              <a:t>”: 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 generally, use allocation name 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	e.g. “</a:t>
            </a:r>
            <a:r>
              <a:rPr lang="en-US" sz="2400" b="1">
                <a:solidFill>
                  <a:schemeClr val="tx1"/>
                </a:solidFill>
                <a:sym typeface="Wingdings" pitchFamily="2" charset="2"/>
              </a:rPr>
              <a:t>b1234</a:t>
            </a:r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There are some exceptions (e.g. b1042)</a:t>
            </a:r>
          </a:p>
          <a:p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	 ask allocation manager 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771013" y="2248713"/>
            <a:ext cx="2230475" cy="2060600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32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Quest?</a:t>
            </a:r>
          </a:p>
        </p:txBody>
      </p:sp>
    </p:spTree>
    <p:extLst>
      <p:ext uri="{BB962C8B-B14F-4D97-AF65-F5344CB8AC3E}">
        <p14:creationId xmlns:p14="http://schemas.microsoft.com/office/powerpoint/2010/main" val="32561893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number of nodes in “--nodes” or “-N”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5" y="2366848"/>
            <a:ext cx="3232459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2759740"/>
            <a:ext cx="5916428" cy="327006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many nodes should I select?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Unless your program </a:t>
            </a:r>
            <a:r>
              <a:rPr lang="en-US" sz="2400" u="sng">
                <a:solidFill>
                  <a:schemeClr val="tx1"/>
                </a:solidFill>
              </a:rPr>
              <a:t>explicitly</a:t>
            </a:r>
            <a:r>
              <a:rPr lang="en-US" sz="2400">
                <a:solidFill>
                  <a:schemeClr val="tx1"/>
                </a:solidFill>
              </a:rPr>
              <a:t> states that it can run across nodes, default to nodes=1.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If your job doesn’t rely on software like </a:t>
            </a:r>
            <a:r>
              <a:rPr lang="en-US" sz="2400" b="1" err="1">
                <a:solidFill>
                  <a:schemeClr val="tx1"/>
                </a:solidFill>
              </a:rPr>
              <a:t>OpenMPI</a:t>
            </a:r>
            <a:r>
              <a:rPr lang="en-US" sz="2400" b="1">
                <a:solidFill>
                  <a:schemeClr val="tx1"/>
                </a:solidFill>
              </a:rPr>
              <a:t>, MPICH, Intel-MPI,</a:t>
            </a:r>
            <a:r>
              <a:rPr lang="en-US" sz="2400">
                <a:solidFill>
                  <a:schemeClr val="tx1"/>
                </a:solidFill>
              </a:rPr>
              <a:t> then most likely nodes=1.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771013" y="2494439"/>
            <a:ext cx="2230475" cy="1900333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869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number of cores in “--</a:t>
            </a:r>
            <a:r>
              <a:rPr lang="en-US" sz="4800" err="1"/>
              <a:t>ntasks</a:t>
            </a:r>
            <a:r>
              <a:rPr lang="en-US" sz="4800"/>
              <a:t>-per-node”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2612575"/>
            <a:ext cx="3506543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5860869" y="2153393"/>
            <a:ext cx="6057048" cy="3876412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many cores should I select?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Unless your program is specifically designed to run on multiple cores, select “1”.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Examples of multi-core: </a:t>
            </a:r>
          </a:p>
          <a:p>
            <a:r>
              <a:rPr lang="en-US" sz="2400">
                <a:solidFill>
                  <a:schemeClr val="tx1"/>
                </a:solidFill>
              </a:rPr>
              <a:t>	Python’s </a:t>
            </a:r>
            <a:r>
              <a:rPr lang="en-US" sz="2400" err="1">
                <a:solidFill>
                  <a:schemeClr val="tx1"/>
                </a:solidFill>
              </a:rPr>
              <a:t>scikit</a:t>
            </a:r>
            <a:r>
              <a:rPr lang="en-US" sz="2400">
                <a:solidFill>
                  <a:schemeClr val="tx1"/>
                </a:solidFill>
              </a:rPr>
              <a:t>-learn, R’s DESEQ2 etc. </a:t>
            </a:r>
          </a:p>
          <a:p>
            <a:r>
              <a:rPr lang="en-US" sz="2400" u="sng">
                <a:solidFill>
                  <a:schemeClr val="tx1"/>
                </a:solidFill>
              </a:rPr>
              <a:t>NOTE</a:t>
            </a:r>
            <a:r>
              <a:rPr lang="en-US" sz="2400">
                <a:solidFill>
                  <a:schemeClr val="tx1"/>
                </a:solidFill>
              </a:rPr>
              <a:t>: you still need to explicitly tell the software!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045096" y="2740166"/>
            <a:ext cx="1815773" cy="1351433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49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time in “--time” or “-t”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2839400"/>
            <a:ext cx="3506543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2759740"/>
            <a:ext cx="5916428" cy="3270064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much time should I request?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pPr marL="380990" indent="-380990">
              <a:buFont typeface="Wingdings" pitchFamily="2" charset="2"/>
              <a:buChar char="à"/>
            </a:pPr>
            <a:r>
              <a:rPr lang="en-US" sz="2400">
                <a:solidFill>
                  <a:schemeClr val="tx1"/>
                </a:solidFill>
              </a:rPr>
              <a:t>Start with a conservative estimate. </a:t>
            </a:r>
          </a:p>
          <a:p>
            <a:pPr marL="380990" indent="-380990">
              <a:buFont typeface="Wingdings" pitchFamily="2" charset="2"/>
              <a:buChar char="à"/>
            </a:pPr>
            <a:r>
              <a:rPr lang="en-US" sz="2400">
                <a:solidFill>
                  <a:schemeClr val="tx1"/>
                </a:solidFill>
              </a:rPr>
              <a:t>Once you have a better idea of how much time your job will take, adjust accordingly.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045096" y="2966991"/>
            <a:ext cx="1956392" cy="1427781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19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Indicate memory in “--mem” or “--mem-per-</a:t>
            </a:r>
            <a:r>
              <a:rPr lang="en-US" sz="4800" err="1"/>
              <a:t>cpu</a:t>
            </a:r>
            <a:r>
              <a:rPr lang="en-US" sz="4800"/>
              <a:t>”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3094854"/>
            <a:ext cx="3506543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1741715"/>
            <a:ext cx="5916428" cy="4288091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much memory should I request?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Be careful as this affects your job’s pending time by a lot! </a:t>
            </a:r>
          </a:p>
          <a:p>
            <a:pPr marL="380990" indent="-380990">
              <a:buFont typeface="Wingdings" pitchFamily="2" charset="2"/>
              <a:buChar char="à"/>
            </a:pPr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If you request a lot of memory, your job might be restricted to certain nodes. </a:t>
            </a:r>
          </a:p>
          <a:p>
            <a:pPr marL="380990" indent="-380990">
              <a:buFont typeface="Wingdings" pitchFamily="2" charset="2"/>
              <a:buChar char="à"/>
            </a:pPr>
            <a:r>
              <a:rPr lang="en-US" sz="2400">
                <a:solidFill>
                  <a:schemeClr val="tx1"/>
                </a:solidFill>
                <a:sym typeface="Wingdings" pitchFamily="2" charset="2"/>
              </a:rPr>
              <a:t>You can take the same approach and start with a conservative estimate, but make sure to adjust later. </a:t>
            </a:r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045096" y="3222445"/>
            <a:ext cx="1956392" cy="663316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529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64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Set job name for ease of identification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3339470"/>
            <a:ext cx="3812196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3229232"/>
            <a:ext cx="5916428" cy="2800573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>
                <a:solidFill>
                  <a:schemeClr val="tx1"/>
                </a:solidFill>
              </a:rPr>
              <a:t>How to decide job name? 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This is for your own convenience – </a:t>
            </a:r>
            <a:r>
              <a:rPr lang="en-US" sz="2400" err="1">
                <a:solidFill>
                  <a:schemeClr val="tx1"/>
                </a:solidFill>
              </a:rPr>
              <a:t>Slurm</a:t>
            </a:r>
            <a:r>
              <a:rPr lang="en-US" sz="2400">
                <a:solidFill>
                  <a:schemeClr val="tx1"/>
                </a:solidFill>
              </a:rPr>
              <a:t> will not care what you name your job.</a:t>
            </a:r>
          </a:p>
          <a:p>
            <a:r>
              <a:rPr lang="en-US" sz="2400">
                <a:solidFill>
                  <a:schemeClr val="tx1"/>
                </a:solidFill>
              </a:rPr>
              <a:t>Something short and descriptive can be useful later.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350749" y="3467060"/>
            <a:ext cx="1650739" cy="1162459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65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Set output file path 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</a:t>
            </a:r>
            <a:r>
              <a:rPr lang="en-US" sz="1600" err="1">
                <a:latin typeface="Courier" pitchFamily="2" charset="0"/>
              </a:rPr>
              <a:t>email@northwestern.edu</a:t>
            </a:r>
            <a:endParaRPr lang="en-US" sz="1600">
              <a:latin typeface="Courier" pitchFamily="2" charset="0"/>
            </a:endParaRP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</a:t>
            </a:r>
            <a:r>
              <a:rPr lang="en-US" sz="1600" err="1">
                <a:latin typeface="Courier" pitchFamily="2" charset="0"/>
              </a:rPr>
              <a:t>slurm_test.py</a:t>
            </a:r>
            <a:endParaRPr lang="en-US" sz="1600"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3592102"/>
            <a:ext cx="3812196" cy="255181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001489" y="2866768"/>
            <a:ext cx="5916428" cy="3163037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How to decide output file path?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Slurm</a:t>
            </a:r>
            <a:r>
              <a:rPr lang="en-US" sz="2400" dirty="0">
                <a:solidFill>
                  <a:schemeClr val="tx1"/>
                </a:solidFill>
              </a:rPr>
              <a:t> expects you to specify a </a:t>
            </a:r>
            <a:r>
              <a:rPr lang="en-US" sz="2400" b="1" dirty="0">
                <a:solidFill>
                  <a:schemeClr val="tx1"/>
                </a:solidFill>
              </a:rPr>
              <a:t>full path</a:t>
            </a:r>
            <a:r>
              <a:rPr lang="en-US" sz="2400" dirty="0">
                <a:solidFill>
                  <a:schemeClr val="tx1"/>
                </a:solidFill>
              </a:rPr>
              <a:t> with a file name, not just a directory.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Direct your output to </a:t>
            </a:r>
            <a:r>
              <a:rPr lang="en-US" sz="2400" b="1" dirty="0">
                <a:solidFill>
                  <a:schemeClr val="tx1"/>
                </a:solidFill>
              </a:rPr>
              <a:t>/projects</a:t>
            </a:r>
            <a:r>
              <a:rPr lang="en-US" sz="2400" dirty="0">
                <a:solidFill>
                  <a:schemeClr val="tx1"/>
                </a:solidFill>
              </a:rPr>
              <a:t>, not /home! Some programs write a lot of output and can overflow your /home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350749" y="3719692"/>
            <a:ext cx="1650739" cy="728595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725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Set email preferences and address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6" name="Shape 999">
            <a:extLst>
              <a:ext uri="{FF2B5EF4-FFF2-40B4-BE49-F238E27FC236}">
                <a16:creationId xmlns:a16="http://schemas.microsoft.com/office/drawing/2014/main" id="{46440BBA-ACBC-FB4D-A565-EA61E8B10294}"/>
              </a:ext>
            </a:extLst>
          </p:cNvPr>
          <p:cNvSpPr txBox="1"/>
          <p:nvPr/>
        </p:nvSpPr>
        <p:spPr>
          <a:xfrm>
            <a:off x="581512" y="1588884"/>
            <a:ext cx="6639176" cy="4257897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r>
              <a:rPr lang="en-US" sz="1600">
                <a:latin typeface="Courier" pitchFamily="2" charset="0"/>
              </a:rPr>
              <a:t>#!/bin/bash</a:t>
            </a:r>
          </a:p>
          <a:p>
            <a:pPr algn="l"/>
            <a:r>
              <a:rPr lang="en-US" sz="1600">
                <a:latin typeface="Courier" pitchFamily="2" charset="0"/>
              </a:rPr>
              <a:t>#SBATCH --account=p12345</a:t>
            </a:r>
          </a:p>
          <a:p>
            <a:pPr algn="l"/>
            <a:r>
              <a:rPr lang="en-US" sz="1600">
                <a:latin typeface="Courier" pitchFamily="2" charset="0"/>
              </a:rPr>
              <a:t>#SBATCH --partition=short</a:t>
            </a:r>
          </a:p>
          <a:p>
            <a:pPr algn="l"/>
            <a:r>
              <a:rPr lang="en-US" sz="1600">
                <a:latin typeface="Courier" pitchFamily="2" charset="0"/>
              </a:rPr>
              <a:t>#SBATCH --nodes=1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</a:t>
            </a:r>
            <a:r>
              <a:rPr lang="en-US" sz="1600" err="1">
                <a:latin typeface="Courier" pitchFamily="2" charset="0"/>
              </a:rPr>
              <a:t>ntasks</a:t>
            </a:r>
            <a:r>
              <a:rPr lang="en-US" sz="1600">
                <a:latin typeface="Courier" pitchFamily="2" charset="0"/>
              </a:rPr>
              <a:t>-per-node=1</a:t>
            </a:r>
          </a:p>
          <a:p>
            <a:pPr algn="l"/>
            <a:r>
              <a:rPr lang="en-US" sz="1600">
                <a:latin typeface="Courier" pitchFamily="2" charset="0"/>
              </a:rPr>
              <a:t>#SBATCH --time=00:10:00</a:t>
            </a:r>
          </a:p>
          <a:p>
            <a:pPr algn="l"/>
            <a:r>
              <a:rPr lang="en-US" sz="1600">
                <a:latin typeface="Courier" pitchFamily="2" charset="0"/>
              </a:rPr>
              <a:t>#SBATCH --mem-per-</a:t>
            </a:r>
            <a:r>
              <a:rPr lang="en-US" sz="1600" err="1">
                <a:latin typeface="Courier" pitchFamily="2" charset="0"/>
              </a:rPr>
              <a:t>cpu</a:t>
            </a:r>
            <a:r>
              <a:rPr lang="en-US" sz="1600">
                <a:latin typeface="Courier" pitchFamily="2" charset="0"/>
              </a:rPr>
              <a:t>=1G</a:t>
            </a:r>
          </a:p>
          <a:p>
            <a:pPr algn="l"/>
            <a:r>
              <a:rPr lang="en-US" sz="1600">
                <a:latin typeface="Courier" pitchFamily="2" charset="0"/>
              </a:rPr>
              <a:t>#SBATCH --job-name=</a:t>
            </a:r>
            <a:r>
              <a:rPr lang="en-US" sz="1600" err="1">
                <a:latin typeface="Courier" pitchFamily="2" charset="0"/>
              </a:rPr>
              <a:t>sample_job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--output=</a:t>
            </a:r>
            <a:r>
              <a:rPr lang="en-US" sz="1600" err="1">
                <a:latin typeface="Courier" pitchFamily="2" charset="0"/>
              </a:rPr>
              <a:t>outlog</a:t>
            </a:r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#SBATCH --mail-type=END,FAIL</a:t>
            </a:r>
          </a:p>
          <a:p>
            <a:pPr algn="l"/>
            <a:r>
              <a:rPr lang="en-US" sz="1600">
                <a:latin typeface="Courier" pitchFamily="2" charset="0"/>
              </a:rPr>
              <a:t>#SBATCH --mail-user=email@northwestern.edu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module purge all</a:t>
            </a:r>
          </a:p>
          <a:p>
            <a:pPr algn="l"/>
            <a:r>
              <a:rPr lang="en-US" sz="1600">
                <a:latin typeface="Courier" pitchFamily="2" charset="0"/>
              </a:rPr>
              <a:t>module load python-anaconda3</a:t>
            </a:r>
          </a:p>
          <a:p>
            <a:pPr algn="l"/>
            <a:r>
              <a:rPr lang="en-US" sz="1600">
                <a:latin typeface="Courier" pitchFamily="2" charset="0"/>
              </a:rPr>
              <a:t>source activate /projects/intro/</a:t>
            </a:r>
            <a:r>
              <a:rPr lang="en-US" sz="1600" err="1">
                <a:latin typeface="Courier" pitchFamily="2" charset="0"/>
              </a:rPr>
              <a:t>envs</a:t>
            </a:r>
            <a:r>
              <a:rPr lang="en-US" sz="1600">
                <a:latin typeface="Courier" pitchFamily="2" charset="0"/>
              </a:rPr>
              <a:t>/slurm-py37-test</a:t>
            </a:r>
          </a:p>
          <a:p>
            <a:pPr algn="l"/>
            <a:endParaRPr lang="en-US" sz="1600">
              <a:latin typeface="Courier" pitchFamily="2" charset="0"/>
            </a:endParaRPr>
          </a:p>
          <a:p>
            <a:pPr algn="l"/>
            <a:r>
              <a:rPr lang="en-US" sz="1600">
                <a:latin typeface="Courier" pitchFamily="2" charset="0"/>
              </a:rPr>
              <a:t>python slurm_test.py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9E6677-ACC4-274A-AABE-4AFAB14E21D3}"/>
              </a:ext>
            </a:extLst>
          </p:cNvPr>
          <p:cNvSpPr/>
          <p:nvPr/>
        </p:nvSpPr>
        <p:spPr>
          <a:xfrm>
            <a:off x="538554" y="3833748"/>
            <a:ext cx="5315804" cy="49386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E5863D-4E22-5842-8EEB-ED5BCEDF46C6}"/>
              </a:ext>
            </a:extLst>
          </p:cNvPr>
          <p:cNvSpPr/>
          <p:nvPr/>
        </p:nvSpPr>
        <p:spPr>
          <a:xfrm>
            <a:off x="6535353" y="3470876"/>
            <a:ext cx="5382564" cy="2558929"/>
          </a:xfrm>
          <a:prstGeom prst="roundRect">
            <a:avLst/>
          </a:prstGeom>
          <a:solidFill>
            <a:schemeClr val="bg1"/>
          </a:solidFill>
          <a:ln w="2222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What do I set for email preferences?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--mail-type=ALL if you want all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Options are START, END, FAIL, or ALL with any combination 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118B8FE6-13E5-1D4C-9DBE-7A98C5BB8FC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854357" y="4080681"/>
            <a:ext cx="680995" cy="669660"/>
          </a:xfrm>
          <a:prstGeom prst="curvedConnector3">
            <a:avLst/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1729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F1BD-49A1-8877-A9B8-EA973A23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8" y="4737500"/>
            <a:ext cx="11785600" cy="1524000"/>
          </a:xfrm>
        </p:spPr>
        <p:txBody>
          <a:bodyPr/>
          <a:lstStyle/>
          <a:p>
            <a:pPr algn="ctr"/>
            <a:r>
              <a:rPr lang="en-US" dirty="0"/>
              <a:t>Let’s write a submission script!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E2EC659-23A3-487B-62CE-BC01C6E0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46" y="1578065"/>
            <a:ext cx="940207" cy="940207"/>
          </a:xfrm>
          <a:prstGeom prst="rect">
            <a:avLst/>
          </a:prstGeom>
        </p:spPr>
      </p:pic>
      <p:pic>
        <p:nvPicPr>
          <p:cNvPr id="4" name="Picture 3" descr="Shape, rectangle&#10;&#10;Description automatically generated">
            <a:extLst>
              <a:ext uri="{FF2B5EF4-FFF2-40B4-BE49-F238E27FC236}">
                <a16:creationId xmlns:a16="http://schemas.microsoft.com/office/drawing/2014/main" id="{79DCF3F1-4740-BB6B-8CE2-A4B36D1C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89" y="1578183"/>
            <a:ext cx="1138899" cy="1138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B443F3-9914-18D4-19B2-273F0AEE02D1}"/>
              </a:ext>
            </a:extLst>
          </p:cNvPr>
          <p:cNvSpPr txBox="1"/>
          <p:nvPr/>
        </p:nvSpPr>
        <p:spPr>
          <a:xfrm>
            <a:off x="877741" y="2513865"/>
            <a:ext cx="1057288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D2B4F-BF52-F7AE-4870-9EF3C54C946B}"/>
              </a:ext>
            </a:extLst>
          </p:cNvPr>
          <p:cNvSpPr/>
          <p:nvPr/>
        </p:nvSpPr>
        <p:spPr>
          <a:xfrm>
            <a:off x="3455564" y="1111396"/>
            <a:ext cx="1798700" cy="21055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Login nodes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901F3B-CA56-A2D4-05F7-C768BB209257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254264" y="2156754"/>
            <a:ext cx="1299357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ADD892C-10E7-F73B-0F00-615B882B775A}"/>
              </a:ext>
            </a:extLst>
          </p:cNvPr>
          <p:cNvSpPr/>
          <p:nvPr/>
        </p:nvSpPr>
        <p:spPr>
          <a:xfrm>
            <a:off x="8720998" y="599446"/>
            <a:ext cx="2857127" cy="3129493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21920" tIns="60960" rIns="121920" bIns="60960" rtlCol="0" anchor="ctr"/>
          <a:lstStyle/>
          <a:p>
            <a:pPr algn="ctr"/>
            <a:endParaRPr lang="en-US" sz="240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Compute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 nodes</a:t>
            </a:r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12D7D5-DC74-830A-95F7-8B69A511F9C1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445689" y="2147632"/>
            <a:ext cx="974841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020CA5-308D-F668-4756-D38CC9D873A8}"/>
              </a:ext>
            </a:extLst>
          </p:cNvPr>
          <p:cNvSpPr txBox="1"/>
          <p:nvPr/>
        </p:nvSpPr>
        <p:spPr>
          <a:xfrm>
            <a:off x="2414488" y="1609803"/>
            <a:ext cx="1046661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Log 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DA549-B160-26B4-BB98-6FFA7A7EC052}"/>
              </a:ext>
            </a:extLst>
          </p:cNvPr>
          <p:cNvSpPr/>
          <p:nvPr/>
        </p:nvSpPr>
        <p:spPr>
          <a:xfrm>
            <a:off x="9625065" y="1481597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2D306-C37F-F804-D09D-9EA5152158FB}"/>
              </a:ext>
            </a:extLst>
          </p:cNvPr>
          <p:cNvSpPr txBox="1"/>
          <p:nvPr/>
        </p:nvSpPr>
        <p:spPr>
          <a:xfrm>
            <a:off x="5269281" y="1240472"/>
            <a:ext cx="125044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Submit </a:t>
            </a:r>
          </a:p>
          <a:p>
            <a:pPr algn="ctr"/>
            <a:r>
              <a:rPr lang="en-US" sz="2400" dirty="0"/>
              <a:t>jobs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E4E0DF-40E3-FE01-16C0-9BBFDF950775}"/>
              </a:ext>
            </a:extLst>
          </p:cNvPr>
          <p:cNvCxnSpPr>
            <a:cxnSpLocks/>
          </p:cNvCxnSpPr>
          <p:nvPr/>
        </p:nvCxnSpPr>
        <p:spPr>
          <a:xfrm>
            <a:off x="10953224" y="1060909"/>
            <a:ext cx="261616" cy="0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9B6F1E-3078-27CF-D9C6-91040F075568}"/>
              </a:ext>
            </a:extLst>
          </p:cNvPr>
          <p:cNvCxnSpPr>
            <a:cxnSpLocks/>
          </p:cNvCxnSpPr>
          <p:nvPr/>
        </p:nvCxnSpPr>
        <p:spPr>
          <a:xfrm>
            <a:off x="9173706" y="265321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F7CB412-2874-AFF5-2F5F-2582284A2539}"/>
              </a:ext>
            </a:extLst>
          </p:cNvPr>
          <p:cNvSpPr/>
          <p:nvPr/>
        </p:nvSpPr>
        <p:spPr>
          <a:xfrm>
            <a:off x="8951071" y="8590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175FA2-F77C-D1DD-7A41-A4BDC940D441}"/>
              </a:ext>
            </a:extLst>
          </p:cNvPr>
          <p:cNvSpPr/>
          <p:nvPr/>
        </p:nvSpPr>
        <p:spPr>
          <a:xfrm>
            <a:off x="9625065" y="8590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D37B7-1865-2158-D2B5-127E00C6C48A}"/>
              </a:ext>
            </a:extLst>
          </p:cNvPr>
          <p:cNvSpPr/>
          <p:nvPr/>
        </p:nvSpPr>
        <p:spPr>
          <a:xfrm>
            <a:off x="10299058" y="85906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149A6A-9135-0268-9E99-E9116F949AB3}"/>
              </a:ext>
            </a:extLst>
          </p:cNvPr>
          <p:cNvSpPr/>
          <p:nvPr/>
        </p:nvSpPr>
        <p:spPr>
          <a:xfrm>
            <a:off x="8951071" y="1481598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25BB62-1662-B472-84C7-1C02C6FF2DE6}"/>
              </a:ext>
            </a:extLst>
          </p:cNvPr>
          <p:cNvSpPr/>
          <p:nvPr/>
        </p:nvSpPr>
        <p:spPr>
          <a:xfrm>
            <a:off x="8951071" y="2104131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742F82-3B38-6C40-4A13-23BCEC7CD673}"/>
              </a:ext>
            </a:extLst>
          </p:cNvPr>
          <p:cNvSpPr/>
          <p:nvPr/>
        </p:nvSpPr>
        <p:spPr>
          <a:xfrm>
            <a:off x="3782007" y="14253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6BEB60-A323-5620-5193-A3A8F31E8B72}"/>
              </a:ext>
            </a:extLst>
          </p:cNvPr>
          <p:cNvSpPr/>
          <p:nvPr/>
        </p:nvSpPr>
        <p:spPr>
          <a:xfrm>
            <a:off x="4479039" y="1425385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742ADB-BEDA-CE25-E159-637DB5C59C3B}"/>
              </a:ext>
            </a:extLst>
          </p:cNvPr>
          <p:cNvSpPr/>
          <p:nvPr/>
        </p:nvSpPr>
        <p:spPr>
          <a:xfrm>
            <a:off x="3776671" y="2067310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A6F5F9-6111-0EB0-FD7D-189BE8463426}"/>
              </a:ext>
            </a:extLst>
          </p:cNvPr>
          <p:cNvSpPr/>
          <p:nvPr/>
        </p:nvSpPr>
        <p:spPr>
          <a:xfrm>
            <a:off x="4471026" y="2067309"/>
            <a:ext cx="445273" cy="403692"/>
          </a:xfrm>
          <a:prstGeom prst="rect">
            <a:avLst/>
          </a:prstGeom>
          <a:ln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4E2A84"/>
              </a:solidFill>
              <a:cs typeface="Calibri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C473C-4AF5-4C65-5A34-8CCE883FD153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8117277" y="2156754"/>
            <a:ext cx="603720" cy="7439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545875-621E-2E53-4955-3ADBF0AEF338}"/>
              </a:ext>
            </a:extLst>
          </p:cNvPr>
          <p:cNvSpPr/>
          <p:nvPr/>
        </p:nvSpPr>
        <p:spPr>
          <a:xfrm>
            <a:off x="6553621" y="1609803"/>
            <a:ext cx="1563656" cy="1093900"/>
          </a:xfrm>
          <a:prstGeom prst="rect">
            <a:avLst/>
          </a:prstGeom>
          <a:ln w="25400">
            <a:solidFill>
              <a:srgbClr val="4E2A8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Scheduler</a:t>
            </a:r>
          </a:p>
          <a:p>
            <a:pPr algn="ctr"/>
            <a:r>
              <a:rPr lang="en-US" sz="2400">
                <a:solidFill>
                  <a:schemeClr val="tx1"/>
                </a:solidFill>
                <a:cs typeface="Calibri"/>
              </a:rPr>
              <a:t>(“</a:t>
            </a:r>
            <a:r>
              <a:rPr lang="en-US" sz="2400" err="1">
                <a:solidFill>
                  <a:schemeClr val="tx1"/>
                </a:solidFill>
                <a:cs typeface="Calibri"/>
              </a:rPr>
              <a:t>Slurm</a:t>
            </a:r>
            <a:r>
              <a:rPr lang="en-US" sz="2400">
                <a:solidFill>
                  <a:schemeClr val="tx1"/>
                </a:solidFill>
                <a:cs typeface="Calibri"/>
              </a:rPr>
              <a:t>”)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5530A21-A018-FA64-02AB-E90140E96BD5}"/>
              </a:ext>
            </a:extLst>
          </p:cNvPr>
          <p:cNvCxnSpPr>
            <a:cxnSpLocks/>
          </p:cNvCxnSpPr>
          <p:nvPr/>
        </p:nvCxnSpPr>
        <p:spPr>
          <a:xfrm>
            <a:off x="8419135" y="1111395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9A8BE7-7C59-8026-A1D4-4930A1BB5399}"/>
              </a:ext>
            </a:extLst>
          </p:cNvPr>
          <p:cNvCxnSpPr>
            <a:cxnSpLocks/>
          </p:cNvCxnSpPr>
          <p:nvPr/>
        </p:nvCxnSpPr>
        <p:spPr>
          <a:xfrm>
            <a:off x="8419135" y="1440731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ED11C1-FAF2-1491-DBBF-3DE3575BEDC9}"/>
              </a:ext>
            </a:extLst>
          </p:cNvPr>
          <p:cNvCxnSpPr>
            <a:cxnSpLocks/>
          </p:cNvCxnSpPr>
          <p:nvPr/>
        </p:nvCxnSpPr>
        <p:spPr>
          <a:xfrm>
            <a:off x="8419136" y="1783972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A9CEEC-B1D3-D446-7664-84FE5FC06474}"/>
              </a:ext>
            </a:extLst>
          </p:cNvPr>
          <p:cNvCxnSpPr>
            <a:cxnSpLocks/>
          </p:cNvCxnSpPr>
          <p:nvPr/>
        </p:nvCxnSpPr>
        <p:spPr>
          <a:xfrm>
            <a:off x="8419136" y="2471000"/>
            <a:ext cx="301860" cy="0"/>
          </a:xfrm>
          <a:prstGeom prst="straightConnector1">
            <a:avLst/>
          </a:prstGeom>
          <a:ln w="28575">
            <a:solidFill>
              <a:srgbClr val="4E2A8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11710D-E423-A614-B136-F27EB1A1A31F}"/>
              </a:ext>
            </a:extLst>
          </p:cNvPr>
          <p:cNvCxnSpPr>
            <a:cxnSpLocks/>
          </p:cNvCxnSpPr>
          <p:nvPr/>
        </p:nvCxnSpPr>
        <p:spPr>
          <a:xfrm flipV="1">
            <a:off x="8419134" y="1094997"/>
            <a:ext cx="0" cy="1648689"/>
          </a:xfrm>
          <a:prstGeom prst="straightConnector1">
            <a:avLst/>
          </a:prstGeom>
          <a:ln w="28575">
            <a:solidFill>
              <a:srgbClr val="4E2A84"/>
            </a:solidFill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38D046-1923-9794-AC7C-88C81A8F1C5F}"/>
              </a:ext>
            </a:extLst>
          </p:cNvPr>
          <p:cNvCxnSpPr>
            <a:cxnSpLocks/>
          </p:cNvCxnSpPr>
          <p:nvPr/>
        </p:nvCxnSpPr>
        <p:spPr>
          <a:xfrm>
            <a:off x="8419829" y="2785167"/>
            <a:ext cx="0" cy="234347"/>
          </a:xfrm>
          <a:prstGeom prst="line">
            <a:avLst/>
          </a:prstGeom>
          <a:ln>
            <a:solidFill>
              <a:srgbClr val="4E2A84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65A468D-9FF1-7D37-56C4-7F8626AD9E2A}"/>
              </a:ext>
            </a:extLst>
          </p:cNvPr>
          <p:cNvSpPr txBox="1"/>
          <p:nvPr/>
        </p:nvSpPr>
        <p:spPr>
          <a:xfrm>
            <a:off x="3527417" y="3419605"/>
            <a:ext cx="1726504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Storage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DB952CC-A03E-8B0C-C21B-D3DF3720C3AB}"/>
              </a:ext>
            </a:extLst>
          </p:cNvPr>
          <p:cNvSpPr/>
          <p:nvPr/>
        </p:nvSpPr>
        <p:spPr>
          <a:xfrm>
            <a:off x="4417359" y="326292"/>
            <a:ext cx="3036273" cy="33098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C39EDAA-C563-5B27-2D73-1FD634AF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" y="1158047"/>
            <a:ext cx="812504" cy="14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9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3: Write a submission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Make a file.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>
                <a:latin typeface="Lucida Console" panose="020B0609040504020204" pitchFamily="49" charset="0"/>
              </a:rPr>
              <a:t>touch </a:t>
            </a:r>
            <a:r>
              <a:rPr lang="en-US" sz="3200" dirty="0" err="1">
                <a:latin typeface="Lucida Console" panose="020B0609040504020204" pitchFamily="49" charset="0"/>
              </a:rPr>
              <a:t>my_job.sh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#makes empty file </a:t>
            </a:r>
            <a:r>
              <a:rPr lang="en-US" sz="3200" dirty="0" err="1">
                <a:solidFill>
                  <a:srgbClr val="CAA5F0"/>
                </a:solidFill>
                <a:latin typeface="Lucida Console" panose="020B0609040504020204" pitchFamily="49" charset="0"/>
              </a:rPr>
              <a:t>my_job.sh</a:t>
            </a:r>
            <a:endParaRPr lang="en-US" sz="3200" dirty="0">
              <a:solidFill>
                <a:srgbClr val="CAA5F0"/>
              </a:solidFill>
              <a:latin typeface="Lucida Console" panose="020B0609040504020204" pitchFamily="49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Write content to our new script file.</a:t>
            </a:r>
          </a:p>
          <a:p>
            <a:pPr marL="457200" lvl="1" indent="0">
              <a:buNone/>
            </a:pPr>
            <a:r>
              <a:rPr lang="en-US" sz="3200" dirty="0"/>
              <a:t>	</a:t>
            </a:r>
            <a:r>
              <a:rPr lang="en-US" sz="3200" dirty="0">
                <a:latin typeface="Lucida Console" panose="020B0609040504020204" pitchFamily="49" charset="0"/>
              </a:rPr>
              <a:t>nano </a:t>
            </a:r>
            <a:r>
              <a:rPr lang="en-US" sz="3200" dirty="0" err="1">
                <a:latin typeface="Lucida Console" panose="020B0609040504020204" pitchFamily="49" charset="0"/>
              </a:rPr>
              <a:t>my_job.sh</a:t>
            </a:r>
            <a:r>
              <a:rPr lang="en-US" sz="3200" dirty="0">
                <a:latin typeface="Lucida Console" panose="020B0609040504020204" pitchFamily="49" charset="0"/>
              </a:rPr>
              <a:t> </a:t>
            </a: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#opens in nano text editor</a:t>
            </a:r>
            <a:endParaRPr lang="en-US" sz="3733" dirty="0"/>
          </a:p>
          <a:p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20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3: Write a submission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Write content to our new script file.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!#/bin/bash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--account e32431</a:t>
            </a:r>
            <a:endParaRPr lang="en-US" sz="3200" dirty="0">
              <a:solidFill>
                <a:schemeClr val="tx1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--partition short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#SBATCH --time 00:10:00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cp /projects/e32431/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oharry.contigs.fasta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/projects/e32431/&lt;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yourfolder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&gt;/</a:t>
            </a:r>
            <a:endParaRPr lang="en-US" sz="3733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68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40797B-8311-5E43-BC70-C0BF827C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68360"/>
            <a:ext cx="11785600" cy="831776"/>
          </a:xfrm>
        </p:spPr>
        <p:txBody>
          <a:bodyPr>
            <a:noAutofit/>
          </a:bodyPr>
          <a:lstStyle/>
          <a:p>
            <a:pPr algn="ctr"/>
            <a:r>
              <a:rPr lang="en-US" sz="4800"/>
              <a:t>Quest!</a:t>
            </a:r>
          </a:p>
        </p:txBody>
      </p:sp>
      <p:pic>
        <p:nvPicPr>
          <p:cNvPr id="2" name="Screen Shot 2020-04-21 at 1.29.56 PM.png" descr="Screen Shot 2020-04-21 at 1.29.56 PM.png">
            <a:extLst>
              <a:ext uri="{FF2B5EF4-FFF2-40B4-BE49-F238E27FC236}">
                <a16:creationId xmlns:a16="http://schemas.microsoft.com/office/drawing/2014/main" id="{23B5B512-4193-7D46-DD80-BA2E36DC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86" y="1150995"/>
            <a:ext cx="10494228" cy="51438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79621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4: Modify submission 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Copy </a:t>
            </a:r>
            <a:r>
              <a:rPr lang="en-US" sz="3733" dirty="0" err="1"/>
              <a:t>my_job.sh</a:t>
            </a:r>
            <a:r>
              <a:rPr lang="en-US" sz="3733" dirty="0"/>
              <a:t> to </a:t>
            </a:r>
            <a:r>
              <a:rPr lang="en-US" sz="3733" dirty="0" err="1"/>
              <a:t>index.sh</a:t>
            </a:r>
            <a:endParaRPr lang="en-US" sz="3733" dirty="0"/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Increase wall time to one hour.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Add memory request of 10 GB.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Use the </a:t>
            </a:r>
            <a:r>
              <a:rPr lang="en-US" sz="3733" dirty="0" err="1"/>
              <a:t>samtools</a:t>
            </a:r>
            <a:r>
              <a:rPr lang="en-US" sz="3733" dirty="0"/>
              <a:t>/1.16.1-gcc-10.4.0 module.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Index the genome you just copied with the command below: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en-US" sz="3200" dirty="0">
                <a:solidFill>
                  <a:srgbClr val="CAA5F0"/>
                </a:solidFill>
                <a:latin typeface="Lucida Console" panose="020B0609040504020204" pitchFamily="49" charset="0"/>
              </a:rPr>
              <a:t>	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samtools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faidx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oharry.contigs.fasta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3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71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Example job submission scripts can be found on our GitHub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1056" name="starts with “p” or “e” use “short”…"/>
          <p:cNvSpPr txBox="1"/>
          <p:nvPr/>
        </p:nvSpPr>
        <p:spPr>
          <a:xfrm>
            <a:off x="1244659" y="2740166"/>
            <a:ext cx="72200" cy="545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lnSpc>
                <a:spcPct val="140000"/>
              </a:lnSpc>
              <a:buSzPct val="100000"/>
            </a:pPr>
            <a:endParaRPr sz="2400"/>
          </a:p>
        </p:txBody>
      </p:sp>
      <p:sp>
        <p:nvSpPr>
          <p:cNvPr id="7" name="Shape 927">
            <a:extLst>
              <a:ext uri="{FF2B5EF4-FFF2-40B4-BE49-F238E27FC236}">
                <a16:creationId xmlns:a16="http://schemas.microsoft.com/office/drawing/2014/main" id="{5E6FDE9C-27A1-F54F-B564-826FDC62E203}"/>
              </a:ext>
            </a:extLst>
          </p:cNvPr>
          <p:cNvSpPr/>
          <p:nvPr/>
        </p:nvSpPr>
        <p:spPr>
          <a:xfrm>
            <a:off x="3451514" y="1658192"/>
            <a:ext cx="5798150" cy="545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ctr">
              <a:lnSpc>
                <a:spcPct val="140000"/>
              </a:lnSpc>
              <a:buSzPct val="100000"/>
            </a:pPr>
            <a:r>
              <a:rPr lang="en-US" sz="2400">
                <a:hlinkClick r:id="rId2"/>
              </a:rPr>
              <a:t>https://github.com/nuitrcs/examplejobs</a:t>
            </a:r>
            <a:r>
              <a:rPr lang="en-US" sz="2400"/>
              <a:t> </a:t>
            </a:r>
            <a:endParaRPr lang="en-US" sz="1867"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BD4C8-9563-5148-9E0B-F1E7AB46F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838" y="2588363"/>
            <a:ext cx="3522323" cy="34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30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Types of jobs: batch vs. interactive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1056" name="starts with “p” or “e” use “short”…"/>
          <p:cNvSpPr txBox="1"/>
          <p:nvPr/>
        </p:nvSpPr>
        <p:spPr>
          <a:xfrm>
            <a:off x="1347270" y="2039297"/>
            <a:ext cx="9497461" cy="3130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marL="253763" indent="-253763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Batch job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Submit your job as a pre-written </a:t>
            </a:r>
            <a:r>
              <a:rPr lang="en-US" sz="2400" u="sng"/>
              <a:t>bash script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Benefit – submit &amp; forget about it </a:t>
            </a:r>
          </a:p>
          <a:p>
            <a:pPr marL="253763" indent="-253763">
              <a:lnSpc>
                <a:spcPct val="140000"/>
              </a:lnSpc>
              <a:buSzPct val="100000"/>
              <a:buChar char="•"/>
            </a:pPr>
            <a:r>
              <a:rPr lang="en-US" sz="2400" b="1"/>
              <a:t>Interactive job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Run </a:t>
            </a:r>
            <a:r>
              <a:rPr lang="en-US" sz="2400" u="sng"/>
              <a:t>interactive session</a:t>
            </a:r>
            <a:r>
              <a:rPr lang="en-US" sz="2400"/>
              <a:t> on the compute nodes </a:t>
            </a:r>
          </a:p>
          <a:p>
            <a:pPr marL="990575" lvl="1" indent="-380990">
              <a:lnSpc>
                <a:spcPct val="140000"/>
              </a:lnSpc>
              <a:buSzPct val="100000"/>
              <a:buFont typeface="Courier New" panose="02070309020205020404" pitchFamily="49" charset="0"/>
              <a:buChar char="o"/>
            </a:pPr>
            <a:r>
              <a:rPr lang="en-US" sz="2400"/>
              <a:t>Benefit – exploratory work, troubleshooting etc.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2C87A-28C3-FA41-8922-9BB846A3D9CD}"/>
              </a:ext>
            </a:extLst>
          </p:cNvPr>
          <p:cNvSpPr/>
          <p:nvPr/>
        </p:nvSpPr>
        <p:spPr>
          <a:xfrm>
            <a:off x="1128584" y="3723999"/>
            <a:ext cx="8121081" cy="1443772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35507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73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Interactive job resources are requested similarly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88027-2C32-BE4D-B1AD-21E04D10F17D}"/>
              </a:ext>
            </a:extLst>
          </p:cNvPr>
          <p:cNvSpPr/>
          <p:nvPr/>
        </p:nvSpPr>
        <p:spPr>
          <a:xfrm>
            <a:off x="383206" y="1768420"/>
            <a:ext cx="11425588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﻿[netid@quser23]$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--account=p12345 --time=1:00:00 -n 1 -p short --mem=1G --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bash –l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srun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job start: Wed Oct  5 14:11:43 CDT 2022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 ID: XXXXXXX                                                                                                   Username: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Queue: short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Account: p12345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The following variables are not guaranteed to be the same in prologue and the job run script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                                                                                                                                                           PATH (in prologue) : 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/local/bin:/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/bin:/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/local/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mmfs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/bin:/opt/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ibutils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/bin:/opt/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zeek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/bin:/home/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/.local/bin:/home/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/bin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WORKDIR is: /home/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﻿[netid@qnode8075]$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 code away! </a:t>
            </a:r>
          </a:p>
        </p:txBody>
      </p:sp>
    </p:spTree>
    <p:extLst>
      <p:ext uri="{BB962C8B-B14F-4D97-AF65-F5344CB8AC3E}">
        <p14:creationId xmlns:p14="http://schemas.microsoft.com/office/powerpoint/2010/main" val="24214839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E6A82B-22F8-5845-8C3A-8996AAD4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“</a:t>
            </a:r>
            <a:r>
              <a:rPr lang="en-US" sz="4800" err="1"/>
              <a:t>salloc</a:t>
            </a:r>
            <a:r>
              <a:rPr lang="en-US" sz="4800"/>
              <a:t>” similar to “srun” but requires SSH</a:t>
            </a:r>
          </a:p>
        </p:txBody>
      </p:sp>
      <p:sp>
        <p:nvSpPr>
          <p:cNvPr id="1055" name="If your Allocation:"/>
          <p:cNvSpPr txBox="1"/>
          <p:nvPr/>
        </p:nvSpPr>
        <p:spPr>
          <a:xfrm>
            <a:off x="4152903" y="1660481"/>
            <a:ext cx="72200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800"/>
            </a:lvl1pPr>
          </a:lstStyle>
          <a:p>
            <a:endParaRPr sz="3375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788027-2C32-BE4D-B1AD-21E04D10F17D}"/>
              </a:ext>
            </a:extLst>
          </p:cNvPr>
          <p:cNvSpPr/>
          <p:nvPr/>
        </p:nvSpPr>
        <p:spPr>
          <a:xfrm>
            <a:off x="151320" y="1923121"/>
            <a:ext cx="11889360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﻿[quest_demo@quser23]$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--x11 --account=p12345 --partition=short --nodes=1 --tasks-per-node=1 --time=00:20:00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Pending job allocation 8575069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job 8575069 queued and waiting for resources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job 8575069 has been allocated resources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Granted job allocation 8575069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Waiting for resource configuration</a:t>
            </a:r>
          </a:p>
          <a:p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salloc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: Nodes </a:t>
            </a:r>
            <a:r>
              <a:rPr lang="en-US" sz="1600" b="1" u="sng">
                <a:latin typeface="Courier New" panose="02070309020205020404" pitchFamily="49" charset="0"/>
                <a:cs typeface="Courier New" panose="02070309020205020404" pitchFamily="49" charset="0"/>
              </a:rPr>
              <a:t>qnode6702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are ready for job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[quest_demo@quser23]$ 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-X qnode6702</a:t>
            </a:r>
          </a:p>
          <a:p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Last login: Mon Dec 13 12:46:35 2021 from quser23</a:t>
            </a: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[quest_demo@qnode6702 ~]$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# Code away! </a:t>
            </a:r>
          </a:p>
        </p:txBody>
      </p:sp>
    </p:spTree>
    <p:extLst>
      <p:ext uri="{BB962C8B-B14F-4D97-AF65-F5344CB8AC3E}">
        <p14:creationId xmlns:p14="http://schemas.microsoft.com/office/powerpoint/2010/main" val="430329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5: Interactive job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Use </a:t>
            </a:r>
            <a:r>
              <a:rPr lang="en-US" sz="3733" dirty="0" err="1"/>
              <a:t>srun</a:t>
            </a:r>
            <a:r>
              <a:rPr lang="en-US" sz="3733" dirty="0"/>
              <a:t> to start an interactive job using the classroom allocation account and the short partition for ten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03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5: Interactive job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Use </a:t>
            </a:r>
            <a:r>
              <a:rPr lang="en-US" sz="3733" dirty="0" err="1"/>
              <a:t>srun</a:t>
            </a:r>
            <a:r>
              <a:rPr lang="en-US" sz="3733" dirty="0"/>
              <a:t> to start an interactive job using the classroom allocation account and the short partition for ten minutes. Request 1 node and 1 core and 4 g of memory.</a:t>
            </a:r>
          </a:p>
          <a:p>
            <a:pPr marL="0" indent="0">
              <a:buNone/>
            </a:pPr>
            <a:endParaRPr lang="en-US" sz="4000" dirty="0">
              <a:solidFill>
                <a:schemeClr val="tx1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srun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-N 1 -n 1 --account e32431 --partition short --time 00:10:00 --mem 4G -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pty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bash -l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6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5: Interactive job submission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415143"/>
            <a:ext cx="11988800" cy="5157227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Use </a:t>
            </a:r>
            <a:r>
              <a:rPr lang="en-US" sz="3733" dirty="0" err="1"/>
              <a:t>srun</a:t>
            </a:r>
            <a:r>
              <a:rPr lang="en-US" sz="3733" dirty="0"/>
              <a:t> to start an interactive job using the classroom allocation account and the short partition for ten minutes. Request 1 node and 1 core and 4 g of memory.</a:t>
            </a:r>
          </a:p>
          <a:p>
            <a:pPr marL="0" indent="0">
              <a:buNone/>
            </a:pPr>
            <a:endParaRPr lang="en-US" sz="4000" dirty="0">
              <a:solidFill>
                <a:schemeClr val="tx1"/>
              </a:solidFill>
              <a:highlight>
                <a:srgbClr val="FFFF00"/>
              </a:highlight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srun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-N 1 -n 1 --account e32431 --partition short --time 00:10:00 --mem 4G -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pty</a:t>
            </a: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bash -l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248E0BA-7FD6-D915-BE41-688C1BD299A7}"/>
              </a:ext>
            </a:extLst>
          </p:cNvPr>
          <p:cNvSpPr txBox="1">
            <a:spLocks/>
          </p:cNvSpPr>
          <p:nvPr/>
        </p:nvSpPr>
        <p:spPr>
          <a:xfrm>
            <a:off x="5867400" y="5056163"/>
            <a:ext cx="5943600" cy="1249256"/>
          </a:xfrm>
          <a:prstGeom prst="rect">
            <a:avLst/>
          </a:prstGeom>
          <a:solidFill>
            <a:schemeClr val="bg2"/>
          </a:solidFill>
          <a:ln>
            <a:solidFill>
              <a:srgbClr val="7030A0"/>
            </a:solidFill>
          </a:ln>
        </p:spPr>
        <p:txBody>
          <a:bodyPr vert="horz" lIns="121920" tIns="60960" rIns="121920" bIns="6096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6ACD1"/>
              </a:buClr>
              <a:buFont typeface="Wingdings" pitchFamily="2" charset="2"/>
              <a:buChar char="§"/>
              <a:defRPr sz="5333" kern="1200">
                <a:solidFill>
                  <a:srgbClr val="342F2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6ACD1"/>
              </a:buClr>
              <a:buFont typeface="Wingdings" pitchFamily="2" charset="2"/>
              <a:buChar char="§"/>
              <a:defRPr sz="4800" kern="1200">
                <a:solidFill>
                  <a:srgbClr val="342F2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BB8B8"/>
              </a:buClr>
              <a:buFont typeface="Arial" panose="020B0604020202020204" pitchFamily="34" charset="0"/>
              <a:buChar char="•"/>
              <a:defRPr sz="4267" kern="1200">
                <a:solidFill>
                  <a:srgbClr val="342F2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6ACD1"/>
              </a:buClr>
              <a:buFont typeface="Arial" panose="020B0604020202020204" pitchFamily="34" charset="0"/>
              <a:buChar char="•"/>
              <a:defRPr sz="3733" kern="1200">
                <a:solidFill>
                  <a:srgbClr val="342F2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6ACD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itchFamily="2" charset="2"/>
              <a:buNone/>
            </a:pPr>
            <a:r>
              <a:rPr lang="en-US" sz="3733" dirty="0"/>
              <a:t>What node are you on now?</a:t>
            </a:r>
          </a:p>
        </p:txBody>
      </p:sp>
    </p:spTree>
    <p:extLst>
      <p:ext uri="{BB962C8B-B14F-4D97-AF65-F5344CB8AC3E}">
        <p14:creationId xmlns:p14="http://schemas.microsoft.com/office/powerpoint/2010/main" val="23104142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Break for lunch</a:t>
            </a:r>
          </a:p>
        </p:txBody>
      </p:sp>
    </p:spTree>
    <p:extLst>
      <p:ext uri="{BB962C8B-B14F-4D97-AF65-F5344CB8AC3E}">
        <p14:creationId xmlns:p14="http://schemas.microsoft.com/office/powerpoint/2010/main" val="17428059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DE1CA-E6E9-B4CC-F398-7D39624447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456554" indent="-456554"/>
            <a:r>
              <a:rPr lang="en-US" sz="3600" dirty="0"/>
              <a:t>Browser-based options for interacting with Quest</a:t>
            </a:r>
          </a:p>
          <a:p>
            <a:pPr marL="913754" lvl="1" indent="-456554"/>
            <a:r>
              <a:rPr lang="en-US" sz="3067" dirty="0"/>
              <a:t>Quest OnDemand</a:t>
            </a:r>
          </a:p>
          <a:p>
            <a:pPr marL="913754" lvl="1" indent="-456554"/>
            <a:r>
              <a:rPr lang="en-US" sz="3067" dirty="0"/>
              <a:t>Quest Analytics Nodes</a:t>
            </a:r>
          </a:p>
          <a:p>
            <a:pPr marL="456554" indent="-456554"/>
            <a:r>
              <a:rPr lang="en-US" sz="3600" dirty="0"/>
              <a:t>What if the software I need isn’t already a module?</a:t>
            </a:r>
          </a:p>
          <a:p>
            <a:pPr marL="913754" lvl="1" indent="-456554"/>
            <a:r>
              <a:rPr lang="en-US" sz="3200" dirty="0" err="1"/>
              <a:t>Conda</a:t>
            </a:r>
            <a:r>
              <a:rPr lang="en-US" sz="3200" dirty="0"/>
              <a:t> virtual environments</a:t>
            </a:r>
          </a:p>
          <a:p>
            <a:pPr marL="913754" lvl="1" indent="-456554"/>
            <a:r>
              <a:rPr lang="en-US" sz="3200" dirty="0"/>
              <a:t>Docker and singularity containers</a:t>
            </a:r>
          </a:p>
          <a:p>
            <a:pPr marL="456554" indent="-456554"/>
            <a:r>
              <a:rPr lang="en-US" sz="3600" dirty="0"/>
              <a:t>Time for questions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72EA06-BE59-99C2-6BE9-10AAE59FA028}"/>
              </a:ext>
            </a:extLst>
          </p:cNvPr>
          <p:cNvSpPr txBox="1">
            <a:spLocks/>
          </p:cNvSpPr>
          <p:nvPr/>
        </p:nvSpPr>
        <p:spPr>
          <a:xfrm>
            <a:off x="355600" y="288924"/>
            <a:ext cx="117856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51"/>
              <a:t>Quest 101: Supercomputing at Northwestern</a:t>
            </a:r>
            <a:endParaRPr lang="en-US" sz="4251" dirty="0"/>
          </a:p>
        </p:txBody>
      </p:sp>
    </p:spTree>
    <p:extLst>
      <p:ext uri="{BB962C8B-B14F-4D97-AF65-F5344CB8AC3E}">
        <p14:creationId xmlns:p14="http://schemas.microsoft.com/office/powerpoint/2010/main" val="164376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B335-D64C-4861-89EB-34D2E360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276"/>
            <a:ext cx="10972800" cy="1143000"/>
          </a:xfrm>
        </p:spPr>
        <p:txBody>
          <a:bodyPr/>
          <a:lstStyle/>
          <a:p>
            <a:r>
              <a:rPr lang="en-US"/>
              <a:t>Simplified Quest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9B147-4B9E-4B33-8076-961E2E517B2C}"/>
              </a:ext>
            </a:extLst>
          </p:cNvPr>
          <p:cNvSpPr/>
          <p:nvPr/>
        </p:nvSpPr>
        <p:spPr>
          <a:xfrm>
            <a:off x="1989120" y="3948121"/>
            <a:ext cx="695325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411A1-1075-44F5-978D-C787850DA15D}"/>
              </a:ext>
            </a:extLst>
          </p:cNvPr>
          <p:cNvSpPr/>
          <p:nvPr/>
        </p:nvSpPr>
        <p:spPr>
          <a:xfrm>
            <a:off x="2141520" y="4100521"/>
            <a:ext cx="695325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6B269-2033-421E-AC47-71EF81D948C1}"/>
              </a:ext>
            </a:extLst>
          </p:cNvPr>
          <p:cNvSpPr/>
          <p:nvPr/>
        </p:nvSpPr>
        <p:spPr>
          <a:xfrm>
            <a:off x="2293920" y="4252921"/>
            <a:ext cx="724960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GPFS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524B4F-27BA-441C-812A-7887AD9AB6F2}"/>
              </a:ext>
            </a:extLst>
          </p:cNvPr>
          <p:cNvSpPr/>
          <p:nvPr/>
        </p:nvSpPr>
        <p:spPr>
          <a:xfrm>
            <a:off x="3287870" y="38233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253F6A-7C6C-4A40-8CA4-0299869FD08A}"/>
              </a:ext>
            </a:extLst>
          </p:cNvPr>
          <p:cNvSpPr/>
          <p:nvPr/>
        </p:nvSpPr>
        <p:spPr>
          <a:xfrm>
            <a:off x="3440270" y="39757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F7192C-8B6F-4C33-AB5E-86EF48237C65}"/>
              </a:ext>
            </a:extLst>
          </p:cNvPr>
          <p:cNvSpPr/>
          <p:nvPr/>
        </p:nvSpPr>
        <p:spPr>
          <a:xfrm>
            <a:off x="3592670" y="41281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0AE8F-4DFE-4922-BC6A-CF370EEB4006}"/>
              </a:ext>
            </a:extLst>
          </p:cNvPr>
          <p:cNvSpPr/>
          <p:nvPr/>
        </p:nvSpPr>
        <p:spPr>
          <a:xfrm>
            <a:off x="3745070" y="42805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B74926-E004-4711-AA0E-33CC13DA71FD}"/>
              </a:ext>
            </a:extLst>
          </p:cNvPr>
          <p:cNvSpPr/>
          <p:nvPr/>
        </p:nvSpPr>
        <p:spPr>
          <a:xfrm>
            <a:off x="3897470" y="44329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83DA41-96F1-4FA4-B16F-7F50DE7EC687}"/>
              </a:ext>
            </a:extLst>
          </p:cNvPr>
          <p:cNvSpPr/>
          <p:nvPr/>
        </p:nvSpPr>
        <p:spPr>
          <a:xfrm>
            <a:off x="4747962" y="38484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3F3B26-D1A0-4569-9ECE-C12EF405DCC8}"/>
              </a:ext>
            </a:extLst>
          </p:cNvPr>
          <p:cNvSpPr/>
          <p:nvPr/>
        </p:nvSpPr>
        <p:spPr>
          <a:xfrm>
            <a:off x="4900362" y="40008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78F32-7232-4032-87E6-493B9FAE101E}"/>
              </a:ext>
            </a:extLst>
          </p:cNvPr>
          <p:cNvSpPr/>
          <p:nvPr/>
        </p:nvSpPr>
        <p:spPr>
          <a:xfrm>
            <a:off x="5052762" y="41532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7B4F8-915E-4E79-A4A3-0DF043BABE82}"/>
              </a:ext>
            </a:extLst>
          </p:cNvPr>
          <p:cNvSpPr/>
          <p:nvPr/>
        </p:nvSpPr>
        <p:spPr>
          <a:xfrm>
            <a:off x="5205162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CFFE68-4CD1-4EE9-BFCC-E738D2FC6953}"/>
              </a:ext>
            </a:extLst>
          </p:cNvPr>
          <p:cNvSpPr/>
          <p:nvPr/>
        </p:nvSpPr>
        <p:spPr>
          <a:xfrm>
            <a:off x="5357562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C7EF8F-3074-44DF-80B1-5F4D7A5A2C5E}"/>
              </a:ext>
            </a:extLst>
          </p:cNvPr>
          <p:cNvSpPr/>
          <p:nvPr/>
        </p:nvSpPr>
        <p:spPr>
          <a:xfrm>
            <a:off x="8309678" y="39227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79E4C6-350D-48D2-9D09-62E76E8FC30D}"/>
              </a:ext>
            </a:extLst>
          </p:cNvPr>
          <p:cNvSpPr/>
          <p:nvPr/>
        </p:nvSpPr>
        <p:spPr>
          <a:xfrm>
            <a:off x="8462078" y="40751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4C376-2D70-4B40-B071-B81A883BFECC}"/>
              </a:ext>
            </a:extLst>
          </p:cNvPr>
          <p:cNvSpPr/>
          <p:nvPr/>
        </p:nvSpPr>
        <p:spPr>
          <a:xfrm>
            <a:off x="8614478" y="42275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5EDA41-AB67-46E6-8255-56FCF9C650B3}"/>
              </a:ext>
            </a:extLst>
          </p:cNvPr>
          <p:cNvSpPr/>
          <p:nvPr/>
        </p:nvSpPr>
        <p:spPr>
          <a:xfrm>
            <a:off x="8766878" y="43799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856343-7674-4AC7-8A35-654909D40314}"/>
              </a:ext>
            </a:extLst>
          </p:cNvPr>
          <p:cNvSpPr/>
          <p:nvPr/>
        </p:nvSpPr>
        <p:spPr>
          <a:xfrm>
            <a:off x="8919278" y="45323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8FE269-EE64-4BF8-9371-0A280B8455AF}"/>
              </a:ext>
            </a:extLst>
          </p:cNvPr>
          <p:cNvSpPr/>
          <p:nvPr/>
        </p:nvSpPr>
        <p:spPr>
          <a:xfrm>
            <a:off x="6337714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8C8A79-90BC-4025-A15F-B59DC370C44E}"/>
              </a:ext>
            </a:extLst>
          </p:cNvPr>
          <p:cNvSpPr/>
          <p:nvPr/>
        </p:nvSpPr>
        <p:spPr>
          <a:xfrm>
            <a:off x="6490114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DAB8E2-5E87-4E75-9CA2-A755FACE8274}"/>
              </a:ext>
            </a:extLst>
          </p:cNvPr>
          <p:cNvSpPr/>
          <p:nvPr/>
        </p:nvSpPr>
        <p:spPr>
          <a:xfrm>
            <a:off x="7236427" y="39266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2C5CF3-3074-42D0-864C-121F35854EE4}"/>
              </a:ext>
            </a:extLst>
          </p:cNvPr>
          <p:cNvSpPr/>
          <p:nvPr/>
        </p:nvSpPr>
        <p:spPr>
          <a:xfrm>
            <a:off x="7388827" y="40790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968BC-C43D-4A96-B1B3-B36A74F232F1}"/>
              </a:ext>
            </a:extLst>
          </p:cNvPr>
          <p:cNvSpPr/>
          <p:nvPr/>
        </p:nvSpPr>
        <p:spPr>
          <a:xfrm>
            <a:off x="7541227" y="42314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4F1BC8-E8B7-4DCA-B3E4-0650107E5D02}"/>
              </a:ext>
            </a:extLst>
          </p:cNvPr>
          <p:cNvSpPr/>
          <p:nvPr/>
        </p:nvSpPr>
        <p:spPr>
          <a:xfrm>
            <a:off x="7693627" y="43838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630BBD-8209-44AA-A402-C8974CA8CBD3}"/>
              </a:ext>
            </a:extLst>
          </p:cNvPr>
          <p:cNvSpPr/>
          <p:nvPr/>
        </p:nvSpPr>
        <p:spPr>
          <a:xfrm>
            <a:off x="7846027" y="4546045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DD6CA4-12C1-4BFD-A2DC-FAFB8D9C3A77}"/>
              </a:ext>
            </a:extLst>
          </p:cNvPr>
          <p:cNvSpPr/>
          <p:nvPr/>
        </p:nvSpPr>
        <p:spPr>
          <a:xfrm>
            <a:off x="4488786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8662C-06B1-4043-A131-FD6F4F1D1F4F}"/>
              </a:ext>
            </a:extLst>
          </p:cNvPr>
          <p:cNvSpPr/>
          <p:nvPr/>
        </p:nvSpPr>
        <p:spPr>
          <a:xfrm>
            <a:off x="4641186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7B5578-2B25-4F60-AB2D-58103B66F253}"/>
              </a:ext>
            </a:extLst>
          </p:cNvPr>
          <p:cNvSpPr/>
          <p:nvPr/>
        </p:nvSpPr>
        <p:spPr>
          <a:xfrm>
            <a:off x="4793586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AC893F-91E5-4F94-A8DC-544BDA9768BF}"/>
              </a:ext>
            </a:extLst>
          </p:cNvPr>
          <p:cNvSpPr/>
          <p:nvPr/>
        </p:nvSpPr>
        <p:spPr>
          <a:xfrm>
            <a:off x="3092607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623896-CD56-40EE-AF7D-C7F667A180F9}"/>
              </a:ext>
            </a:extLst>
          </p:cNvPr>
          <p:cNvSpPr/>
          <p:nvPr/>
        </p:nvSpPr>
        <p:spPr>
          <a:xfrm>
            <a:off x="3245007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B1E642-CC01-4CA0-BE38-1081574D6536}"/>
              </a:ext>
            </a:extLst>
          </p:cNvPr>
          <p:cNvSpPr/>
          <p:nvPr/>
        </p:nvSpPr>
        <p:spPr>
          <a:xfrm>
            <a:off x="3397407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5F8EDD-8C07-41BD-AE39-5AC724DF0858}"/>
              </a:ext>
            </a:extLst>
          </p:cNvPr>
          <p:cNvSpPr/>
          <p:nvPr/>
        </p:nvSpPr>
        <p:spPr>
          <a:xfrm>
            <a:off x="5900487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1A740-746C-46D3-9925-707B91EA0870}"/>
              </a:ext>
            </a:extLst>
          </p:cNvPr>
          <p:cNvSpPr/>
          <p:nvPr/>
        </p:nvSpPr>
        <p:spPr>
          <a:xfrm>
            <a:off x="6052887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8DFDB5-B53B-4369-A91F-85DD6D44F77D}"/>
              </a:ext>
            </a:extLst>
          </p:cNvPr>
          <p:cNvSpPr/>
          <p:nvPr/>
        </p:nvSpPr>
        <p:spPr>
          <a:xfrm>
            <a:off x="7288346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8E6B7D-EDA7-414E-9683-F68EF422D1C1}"/>
              </a:ext>
            </a:extLst>
          </p:cNvPr>
          <p:cNvSpPr/>
          <p:nvPr/>
        </p:nvSpPr>
        <p:spPr>
          <a:xfrm>
            <a:off x="7440746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A737E1-1ED5-4C92-B193-91A023D9EE79}"/>
              </a:ext>
            </a:extLst>
          </p:cNvPr>
          <p:cNvSpPr/>
          <p:nvPr/>
        </p:nvSpPr>
        <p:spPr>
          <a:xfrm>
            <a:off x="7593146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07066F-9B23-4FB1-9F6E-5807C93A6AF6}"/>
              </a:ext>
            </a:extLst>
          </p:cNvPr>
          <p:cNvSpPr/>
          <p:nvPr/>
        </p:nvSpPr>
        <p:spPr>
          <a:xfrm>
            <a:off x="563691" y="41532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F06B32-489F-40D4-A61E-988D4F338430}"/>
              </a:ext>
            </a:extLst>
          </p:cNvPr>
          <p:cNvSpPr/>
          <p:nvPr/>
        </p:nvSpPr>
        <p:spPr>
          <a:xfrm>
            <a:off x="716091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F80EE7-BE48-4188-AC13-2F623C916363}"/>
              </a:ext>
            </a:extLst>
          </p:cNvPr>
          <p:cNvSpPr/>
          <p:nvPr/>
        </p:nvSpPr>
        <p:spPr>
          <a:xfrm>
            <a:off x="868491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E4BE15-1C3C-40FD-B923-A7CCE01B78C7}"/>
              </a:ext>
            </a:extLst>
          </p:cNvPr>
          <p:cNvCxnSpPr>
            <a:cxnSpLocks/>
          </p:cNvCxnSpPr>
          <p:nvPr/>
        </p:nvCxnSpPr>
        <p:spPr>
          <a:xfrm>
            <a:off x="838201" y="3519495"/>
            <a:ext cx="96863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004FDBF-72D5-4719-BE6C-48DC355A67E1}"/>
              </a:ext>
            </a:extLst>
          </p:cNvPr>
          <p:cNvCxnSpPr>
            <a:endCxn id="56" idx="2"/>
          </p:cNvCxnSpPr>
          <p:nvPr/>
        </p:nvCxnSpPr>
        <p:spPr>
          <a:xfrm flipV="1">
            <a:off x="3745069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0A6CBEB-23A5-4E27-BC1C-8A5F1FAD2059}"/>
              </a:ext>
            </a:extLst>
          </p:cNvPr>
          <p:cNvCxnSpPr/>
          <p:nvPr/>
        </p:nvCxnSpPr>
        <p:spPr>
          <a:xfrm flipV="1">
            <a:off x="5163835" y="3118486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7E8D5AF-9818-47F6-9FD0-E5149FB2747F}"/>
              </a:ext>
            </a:extLst>
          </p:cNvPr>
          <p:cNvCxnSpPr/>
          <p:nvPr/>
        </p:nvCxnSpPr>
        <p:spPr>
          <a:xfrm flipV="1">
            <a:off x="6411611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80FC73-0C95-4B51-A2D5-004D5F392E26}"/>
              </a:ext>
            </a:extLst>
          </p:cNvPr>
          <p:cNvCxnSpPr/>
          <p:nvPr/>
        </p:nvCxnSpPr>
        <p:spPr>
          <a:xfrm flipV="1">
            <a:off x="7913615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C7E562-17E6-4C4B-A307-56B3D9384D8A}"/>
              </a:ext>
            </a:extLst>
          </p:cNvPr>
          <p:cNvCxnSpPr>
            <a:cxnSpLocks/>
          </p:cNvCxnSpPr>
          <p:nvPr/>
        </p:nvCxnSpPr>
        <p:spPr>
          <a:xfrm flipV="1">
            <a:off x="3592669" y="3519495"/>
            <a:ext cx="0" cy="303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18718A-D2AF-466F-8B09-9408F75D5779}"/>
              </a:ext>
            </a:extLst>
          </p:cNvPr>
          <p:cNvCxnSpPr>
            <a:cxnSpLocks/>
          </p:cNvCxnSpPr>
          <p:nvPr/>
        </p:nvCxnSpPr>
        <p:spPr>
          <a:xfrm flipV="1">
            <a:off x="5052761" y="3519495"/>
            <a:ext cx="0" cy="328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AD0A7D-072A-4C32-B1A1-65760F28DA5E}"/>
              </a:ext>
            </a:extLst>
          </p:cNvPr>
          <p:cNvCxnSpPr>
            <a:cxnSpLocks/>
          </p:cNvCxnSpPr>
          <p:nvPr/>
        </p:nvCxnSpPr>
        <p:spPr>
          <a:xfrm flipV="1">
            <a:off x="7584088" y="3519495"/>
            <a:ext cx="0" cy="403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A60379-F32C-46A9-A2BC-0BC7406DFF1A}"/>
              </a:ext>
            </a:extLst>
          </p:cNvPr>
          <p:cNvCxnSpPr>
            <a:cxnSpLocks/>
          </p:cNvCxnSpPr>
          <p:nvPr/>
        </p:nvCxnSpPr>
        <p:spPr>
          <a:xfrm flipV="1">
            <a:off x="8665941" y="3519496"/>
            <a:ext cx="0" cy="395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D381BA-D6CD-44C1-803A-E82C6817573A}"/>
              </a:ext>
            </a:extLst>
          </p:cNvPr>
          <p:cNvCxnSpPr>
            <a:cxnSpLocks/>
          </p:cNvCxnSpPr>
          <p:nvPr/>
        </p:nvCxnSpPr>
        <p:spPr>
          <a:xfrm flipV="1">
            <a:off x="6595811" y="3519495"/>
            <a:ext cx="0" cy="782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3DDBA97-FF6A-4691-BB92-7B7B8FF2C9A8}"/>
              </a:ext>
            </a:extLst>
          </p:cNvPr>
          <p:cNvCxnSpPr>
            <a:cxnSpLocks/>
          </p:cNvCxnSpPr>
          <p:nvPr/>
        </p:nvCxnSpPr>
        <p:spPr>
          <a:xfrm>
            <a:off x="987701" y="3519495"/>
            <a:ext cx="0" cy="6299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A1290F-6EEE-4050-90B3-21D1D5313223}"/>
              </a:ext>
            </a:extLst>
          </p:cNvPr>
          <p:cNvCxnSpPr>
            <a:cxnSpLocks/>
          </p:cNvCxnSpPr>
          <p:nvPr/>
        </p:nvCxnSpPr>
        <p:spPr>
          <a:xfrm flipV="1">
            <a:off x="2422968" y="3509664"/>
            <a:ext cx="0" cy="438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384E45B2-1145-47A0-B8D2-7BF69B30DDCA}"/>
              </a:ext>
            </a:extLst>
          </p:cNvPr>
          <p:cNvSpPr/>
          <p:nvPr/>
        </p:nvSpPr>
        <p:spPr>
          <a:xfrm>
            <a:off x="9213238" y="22526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6F5BA5E-215F-411B-A671-6D7EA01A59B5}"/>
              </a:ext>
            </a:extLst>
          </p:cNvPr>
          <p:cNvSpPr/>
          <p:nvPr/>
        </p:nvSpPr>
        <p:spPr>
          <a:xfrm>
            <a:off x="9365638" y="24050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5DEA169-C199-4361-9AA5-F9142446231A}"/>
              </a:ext>
            </a:extLst>
          </p:cNvPr>
          <p:cNvSpPr/>
          <p:nvPr/>
        </p:nvSpPr>
        <p:spPr>
          <a:xfrm>
            <a:off x="9518038" y="25574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F96941D-5C23-43BF-A1DE-B84C46BE2AFB}"/>
              </a:ext>
            </a:extLst>
          </p:cNvPr>
          <p:cNvSpPr/>
          <p:nvPr/>
        </p:nvSpPr>
        <p:spPr>
          <a:xfrm>
            <a:off x="9872118" y="392824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9C4165-97DF-4C47-AE49-600DB2AB6F1E}"/>
              </a:ext>
            </a:extLst>
          </p:cNvPr>
          <p:cNvSpPr/>
          <p:nvPr/>
        </p:nvSpPr>
        <p:spPr>
          <a:xfrm>
            <a:off x="10024518" y="408064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223A1B-C80C-499E-8872-DC5EA538BCF0}"/>
              </a:ext>
            </a:extLst>
          </p:cNvPr>
          <p:cNvSpPr/>
          <p:nvPr/>
        </p:nvSpPr>
        <p:spPr>
          <a:xfrm>
            <a:off x="10176917" y="4233043"/>
            <a:ext cx="746364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Login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09585BA-D04C-49CD-B73C-92A920AA012A}"/>
              </a:ext>
            </a:extLst>
          </p:cNvPr>
          <p:cNvCxnSpPr/>
          <p:nvPr/>
        </p:nvCxnSpPr>
        <p:spPr>
          <a:xfrm flipV="1">
            <a:off x="9844367" y="3118486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0062328-F382-4D4D-A481-271DE69D3455}"/>
              </a:ext>
            </a:extLst>
          </p:cNvPr>
          <p:cNvCxnSpPr/>
          <p:nvPr/>
        </p:nvCxnSpPr>
        <p:spPr>
          <a:xfrm flipV="1">
            <a:off x="10294525" y="350966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19E5339-892C-4179-A458-1351851EA859}"/>
              </a:ext>
            </a:extLst>
          </p:cNvPr>
          <p:cNvSpPr txBox="1"/>
          <p:nvPr/>
        </p:nvSpPr>
        <p:spPr>
          <a:xfrm>
            <a:off x="5184111" y="4945107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Compute</a:t>
            </a:r>
            <a:r>
              <a:rPr lang="en-US"/>
              <a:t> Nodes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B81AA2-CE2B-40C7-9815-F4026AD330BA}"/>
              </a:ext>
            </a:extLst>
          </p:cNvPr>
          <p:cNvSpPr txBox="1"/>
          <p:nvPr/>
        </p:nvSpPr>
        <p:spPr>
          <a:xfrm>
            <a:off x="4122227" y="1727331"/>
            <a:ext cx="329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Specialty: </a:t>
            </a:r>
            <a:r>
              <a:rPr lang="en-US" b="1">
                <a:solidFill>
                  <a:schemeClr val="accent6"/>
                </a:solidFill>
              </a:rPr>
              <a:t>GPU &amp; high memory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0F661C-A70D-4BF9-A8F8-A6A753BAEA03}"/>
              </a:ext>
            </a:extLst>
          </p:cNvPr>
          <p:cNvSpPr txBox="1"/>
          <p:nvPr/>
        </p:nvSpPr>
        <p:spPr>
          <a:xfrm>
            <a:off x="368753" y="4845614"/>
            <a:ext cx="17411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/>
              <a:t>Scheduler, Globus,</a:t>
            </a:r>
          </a:p>
          <a:p>
            <a:r>
              <a:rPr lang="en-US" sz="1400" b="1" i="1"/>
              <a:t>Backup, Logger, </a:t>
            </a:r>
          </a:p>
          <a:p>
            <a:r>
              <a:rPr lang="en-US" sz="1400" b="1" i="1"/>
              <a:t>Management</a:t>
            </a:r>
            <a:r>
              <a:rPr lang="en-US" sz="1400" i="1"/>
              <a:t>, </a:t>
            </a:r>
            <a:r>
              <a:rPr lang="en-US" sz="1400" i="1" err="1"/>
              <a:t>etc</a:t>
            </a:r>
            <a:endParaRPr lang="en-US" sz="1400" i="1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234A9E-0384-4AF1-B587-F5C5B8521AAF}"/>
              </a:ext>
            </a:extLst>
          </p:cNvPr>
          <p:cNvSpPr txBox="1"/>
          <p:nvPr/>
        </p:nvSpPr>
        <p:spPr>
          <a:xfrm>
            <a:off x="2169181" y="5180525"/>
            <a:ext cx="9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F63FB8E-87B2-490F-B24C-449F0B63DBB1}"/>
              </a:ext>
            </a:extLst>
          </p:cNvPr>
          <p:cNvSpPr txBox="1"/>
          <p:nvPr/>
        </p:nvSpPr>
        <p:spPr>
          <a:xfrm>
            <a:off x="500986" y="3077903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Infiniband</a:t>
            </a:r>
            <a:r>
              <a:rPr lang="en-US" i="1">
                <a:solidFill>
                  <a:schemeClr val="accent1"/>
                </a:solidFill>
              </a:rPr>
              <a:t> (Fast Networking)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2509E-051C-4D9D-AD37-AC52F0BFE310}"/>
              </a:ext>
            </a:extLst>
          </p:cNvPr>
          <p:cNvSpPr/>
          <p:nvPr/>
        </p:nvSpPr>
        <p:spPr>
          <a:xfrm rot="16200000">
            <a:off x="10443465" y="2334339"/>
            <a:ext cx="1142999" cy="707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Load Balancer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6C3DEA3-0C25-43A2-BD5B-EDDD7A096FC2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10219779" y="2672769"/>
            <a:ext cx="441333" cy="1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2BE4EA-E1C2-43C1-8A49-F98009365481}"/>
              </a:ext>
            </a:extLst>
          </p:cNvPr>
          <p:cNvCxnSpPr>
            <a:cxnSpLocks/>
            <a:stCxn id="108" idx="0"/>
            <a:endCxn id="97" idx="3"/>
          </p:cNvCxnSpPr>
          <p:nvPr/>
        </p:nvCxnSpPr>
        <p:spPr>
          <a:xfrm flipH="1">
            <a:off x="10213363" y="2688191"/>
            <a:ext cx="447749" cy="152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C135C98-EC19-4EF6-8665-7E4F5CF80528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0219779" y="2688191"/>
            <a:ext cx="441333" cy="2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0771C8B-9330-4756-AEDF-B29D7B9CEC26}"/>
              </a:ext>
            </a:extLst>
          </p:cNvPr>
          <p:cNvGrpSpPr/>
          <p:nvPr/>
        </p:nvGrpSpPr>
        <p:grpSpPr>
          <a:xfrm>
            <a:off x="11450285" y="2648059"/>
            <a:ext cx="444411" cy="385787"/>
            <a:chOff x="9207589" y="5671373"/>
            <a:chExt cx="565061" cy="49052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9EA444D-0C9A-4962-B390-A669D8C2D42E}"/>
                </a:ext>
              </a:extLst>
            </p:cNvPr>
            <p:cNvSpPr/>
            <p:nvPr/>
          </p:nvSpPr>
          <p:spPr>
            <a:xfrm>
              <a:off x="9518037" y="5671373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84C1283-3C1F-415E-A003-6079D88CF3DA}"/>
                </a:ext>
              </a:extLst>
            </p:cNvPr>
            <p:cNvSpPr/>
            <p:nvPr/>
          </p:nvSpPr>
          <p:spPr>
            <a:xfrm>
              <a:off x="9518037" y="5907282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29496C0-4952-4D81-AE1A-55546F058C77}"/>
                </a:ext>
              </a:extLst>
            </p:cNvPr>
            <p:cNvSpPr/>
            <p:nvPr/>
          </p:nvSpPr>
          <p:spPr>
            <a:xfrm>
              <a:off x="9518036" y="6019800"/>
              <a:ext cx="254613" cy="1420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L-Shape 121">
              <a:extLst>
                <a:ext uri="{FF2B5EF4-FFF2-40B4-BE49-F238E27FC236}">
                  <a16:creationId xmlns:a16="http://schemas.microsoft.com/office/drawing/2014/main" id="{25ADDA9E-AE7F-4DEE-9959-F439A7F64541}"/>
                </a:ext>
              </a:extLst>
            </p:cNvPr>
            <p:cNvSpPr/>
            <p:nvPr/>
          </p:nvSpPr>
          <p:spPr>
            <a:xfrm>
              <a:off x="9207589" y="5719884"/>
              <a:ext cx="254613" cy="318089"/>
            </a:xfrm>
            <a:prstGeom prst="corner">
              <a:avLst>
                <a:gd name="adj1" fmla="val 24947"/>
                <a:gd name="adj2" fmla="val 22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50B4ED-724A-49BF-AAFD-6BBC866882E6}"/>
              </a:ext>
            </a:extLst>
          </p:cNvPr>
          <p:cNvGrpSpPr/>
          <p:nvPr/>
        </p:nvGrpSpPr>
        <p:grpSpPr>
          <a:xfrm>
            <a:off x="11228081" y="4541039"/>
            <a:ext cx="444411" cy="385787"/>
            <a:chOff x="9207589" y="5671373"/>
            <a:chExt cx="565061" cy="490522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87A7D-F246-4DD4-9D66-1026FC1B587E}"/>
                </a:ext>
              </a:extLst>
            </p:cNvPr>
            <p:cNvSpPr/>
            <p:nvPr/>
          </p:nvSpPr>
          <p:spPr>
            <a:xfrm>
              <a:off x="9518037" y="5671373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756B2B1-E141-4776-A531-91FC0057D156}"/>
                </a:ext>
              </a:extLst>
            </p:cNvPr>
            <p:cNvSpPr/>
            <p:nvPr/>
          </p:nvSpPr>
          <p:spPr>
            <a:xfrm>
              <a:off x="9518037" y="5907282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FB2F59F-18FB-4562-AC2C-366788C6A441}"/>
                </a:ext>
              </a:extLst>
            </p:cNvPr>
            <p:cNvSpPr/>
            <p:nvPr/>
          </p:nvSpPr>
          <p:spPr>
            <a:xfrm>
              <a:off x="9518036" y="6019800"/>
              <a:ext cx="254613" cy="1420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L-Shape 128">
              <a:extLst>
                <a:ext uri="{FF2B5EF4-FFF2-40B4-BE49-F238E27FC236}">
                  <a16:creationId xmlns:a16="http://schemas.microsoft.com/office/drawing/2014/main" id="{80A2F6E4-F849-4914-BCF6-CF480924B9FD}"/>
                </a:ext>
              </a:extLst>
            </p:cNvPr>
            <p:cNvSpPr/>
            <p:nvPr/>
          </p:nvSpPr>
          <p:spPr>
            <a:xfrm>
              <a:off x="9207589" y="5719884"/>
              <a:ext cx="254613" cy="318089"/>
            </a:xfrm>
            <a:prstGeom prst="corner">
              <a:avLst>
                <a:gd name="adj1" fmla="val 24947"/>
                <a:gd name="adj2" fmla="val 22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431D41F-C44F-443C-AC67-478087637448}"/>
              </a:ext>
            </a:extLst>
          </p:cNvPr>
          <p:cNvSpPr txBox="1"/>
          <p:nvPr/>
        </p:nvSpPr>
        <p:spPr>
          <a:xfrm>
            <a:off x="11228083" y="50006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9B2B61-BEEF-498D-B7E1-5CCD94D99872}"/>
              </a:ext>
            </a:extLst>
          </p:cNvPr>
          <p:cNvSpPr/>
          <p:nvPr/>
        </p:nvSpPr>
        <p:spPr>
          <a:xfrm>
            <a:off x="716091" y="2018583"/>
            <a:ext cx="566971" cy="56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765029A-4D33-4E92-B4FF-C65001A63EAA}"/>
              </a:ext>
            </a:extLst>
          </p:cNvPr>
          <p:cNvSpPr/>
          <p:nvPr/>
        </p:nvSpPr>
        <p:spPr>
          <a:xfrm>
            <a:off x="1457317" y="2026683"/>
            <a:ext cx="566971" cy="56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ightning Bolt 134">
            <a:extLst>
              <a:ext uri="{FF2B5EF4-FFF2-40B4-BE49-F238E27FC236}">
                <a16:creationId xmlns:a16="http://schemas.microsoft.com/office/drawing/2014/main" id="{D8FC4CED-5A5E-4C8F-911E-9CEEEAE635A5}"/>
              </a:ext>
            </a:extLst>
          </p:cNvPr>
          <p:cNvSpPr/>
          <p:nvPr/>
        </p:nvSpPr>
        <p:spPr>
          <a:xfrm flipH="1">
            <a:off x="823182" y="2078375"/>
            <a:ext cx="375989" cy="463584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Icon&#10;&#10;Description automatically generated">
            <a:extLst>
              <a:ext uri="{FF2B5EF4-FFF2-40B4-BE49-F238E27FC236}">
                <a16:creationId xmlns:a16="http://schemas.microsoft.com/office/drawing/2014/main" id="{5C0700AA-5CF2-42B3-8503-AC1A8E8C5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57318" y="2055087"/>
            <a:ext cx="537823" cy="53782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AE09957-54AF-443A-A6C0-0230C60E614C}"/>
              </a:ext>
            </a:extLst>
          </p:cNvPr>
          <p:cNvSpPr txBox="1"/>
          <p:nvPr/>
        </p:nvSpPr>
        <p:spPr>
          <a:xfrm>
            <a:off x="610463" y="15708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290BBCB-0DFE-4167-9FB4-05382DBA775A}"/>
              </a:ext>
            </a:extLst>
          </p:cNvPr>
          <p:cNvSpPr txBox="1"/>
          <p:nvPr/>
        </p:nvSpPr>
        <p:spPr>
          <a:xfrm>
            <a:off x="1370069" y="157084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Cooling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DF43022-6442-4205-9F00-40CEBD9FC0B2}"/>
              </a:ext>
            </a:extLst>
          </p:cNvPr>
          <p:cNvSpPr txBox="1"/>
          <p:nvPr/>
        </p:nvSpPr>
        <p:spPr>
          <a:xfrm>
            <a:off x="1711888" y="5854591"/>
            <a:ext cx="242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3"/>
                </a:solidFill>
              </a:rPr>
              <a:t>File-Servers</a:t>
            </a:r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4E089C0-874D-4D60-B0A3-3EFEAF06D6BF}"/>
              </a:ext>
            </a:extLst>
          </p:cNvPr>
          <p:cNvSpPr/>
          <p:nvPr/>
        </p:nvSpPr>
        <p:spPr>
          <a:xfrm rot="10800000">
            <a:off x="2385692" y="5556049"/>
            <a:ext cx="481099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07EEEE1-6595-433C-BB43-4ACED6BF6E8B}"/>
              </a:ext>
            </a:extLst>
          </p:cNvPr>
          <p:cNvSpPr/>
          <p:nvPr/>
        </p:nvSpPr>
        <p:spPr>
          <a:xfrm>
            <a:off x="211668" y="1209906"/>
            <a:ext cx="2414573" cy="175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605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Browser-based Quest Interfaces</a:t>
            </a:r>
          </a:p>
        </p:txBody>
      </p:sp>
    </p:spTree>
    <p:extLst>
      <p:ext uri="{BB962C8B-B14F-4D97-AF65-F5344CB8AC3E}">
        <p14:creationId xmlns:p14="http://schemas.microsoft.com/office/powerpoint/2010/main" val="3403618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A0E-0C82-FAAB-2487-706F6FF9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OnDemand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3398-4B09-B2E6-B14E-86C3ED62C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199"/>
            <a:ext cx="11988800" cy="4245429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qondemand.ci.northwestern.edu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browser-based graphical user interface (GUI) for interacting with Quest</a:t>
            </a:r>
          </a:p>
          <a:p>
            <a:pPr>
              <a:spcAft>
                <a:spcPts val="600"/>
              </a:spcAft>
            </a:pPr>
            <a:r>
              <a:rPr lang="en-US" dirty="0">
                <a:hlinkClick r:id="rId2"/>
              </a:rPr>
              <a:t>https://services.northwestern.edu/TDClient/30/Portal/KB/ArticleDet?ID=2234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Videos linked in the User Guide</a:t>
            </a:r>
          </a:p>
        </p:txBody>
      </p:sp>
    </p:spTree>
    <p:extLst>
      <p:ext uri="{BB962C8B-B14F-4D97-AF65-F5344CB8AC3E}">
        <p14:creationId xmlns:p14="http://schemas.microsoft.com/office/powerpoint/2010/main" val="22763838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A0E-0C82-FAAB-2487-706F6FF9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OnDemand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3398-4B09-B2E6-B14E-86C3ED62C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199"/>
            <a:ext cx="11988800" cy="424542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Upload files</a:t>
            </a:r>
          </a:p>
          <a:p>
            <a:pPr>
              <a:spcAft>
                <a:spcPts val="600"/>
              </a:spcAft>
            </a:pPr>
            <a:r>
              <a:rPr lang="en-US" dirty="0"/>
              <a:t>Available apps</a:t>
            </a:r>
          </a:p>
          <a:p>
            <a:pPr>
              <a:spcAft>
                <a:spcPts val="600"/>
              </a:spcAft>
            </a:pPr>
            <a:r>
              <a:rPr lang="en-US" dirty="0"/>
              <a:t>Job composer</a:t>
            </a:r>
          </a:p>
          <a:p>
            <a:pPr>
              <a:spcAft>
                <a:spcPts val="600"/>
              </a:spcAft>
            </a:pPr>
            <a:r>
              <a:rPr lang="en-US" dirty="0"/>
              <a:t>Terminal window</a:t>
            </a:r>
          </a:p>
          <a:p>
            <a:pPr>
              <a:spcAft>
                <a:spcPts val="600"/>
              </a:spcAft>
            </a:pPr>
            <a:r>
              <a:rPr lang="en-US" dirty="0"/>
              <a:t>Restart webserver</a:t>
            </a:r>
          </a:p>
        </p:txBody>
      </p:sp>
    </p:spTree>
    <p:extLst>
      <p:ext uri="{BB962C8B-B14F-4D97-AF65-F5344CB8AC3E}">
        <p14:creationId xmlns:p14="http://schemas.microsoft.com/office/powerpoint/2010/main" val="2780870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6: Upload a file to Quest via Quest OnDemand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862254"/>
            <a:ext cx="11988800" cy="4710116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Choose any (small) file from your local machine to put on Quest via the file upload on Quest OnDemand.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(Bonus) Move this file from your home directory to our classroom directory or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17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7: Start an RStudio Server Session on Quest OnDemand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62614"/>
            <a:ext cx="11988800" cy="4609755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Request a job using the R/4.4.0 module, the classroom allocation and the short partition with the RStudio job submission form.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Open the file </a:t>
            </a:r>
            <a:r>
              <a:rPr lang="en-US" sz="3733" dirty="0" err="1"/>
              <a:t>example_script.R</a:t>
            </a:r>
            <a:r>
              <a:rPr lang="en-US" sz="3733" dirty="0"/>
              <a:t> (in our classroom allocation).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06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7: Start a Gnome Desktop Session on Quest OnDemand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62614"/>
            <a:ext cx="11988800" cy="4609755"/>
          </a:xfrm>
        </p:spPr>
        <p:txBody>
          <a:bodyPr vert="horz" lIns="121920" tIns="60960" rIns="121920" bIns="60960" rtlCol="0" anchor="t"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733" dirty="0"/>
              <a:t>Request a job using the classroom allocation and the short partition with the Gnome Desktop job submission form.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Open a terminal (under Activities) and load the </a:t>
            </a:r>
            <a:r>
              <a:rPr lang="en-US" sz="3733" dirty="0" err="1"/>
              <a:t>fastqc</a:t>
            </a:r>
            <a:r>
              <a:rPr lang="en-US" sz="3733" dirty="0"/>
              <a:t>/0.12.0 module, launch the application with the command: </a:t>
            </a:r>
            <a:r>
              <a:rPr lang="en-US" sz="3733" dirty="0" err="1"/>
              <a:t>fastqc</a:t>
            </a:r>
            <a:endParaRPr lang="en-US" sz="3733" dirty="0"/>
          </a:p>
          <a:p>
            <a:pPr marL="742950" indent="-742950">
              <a:buFont typeface="+mj-lt"/>
              <a:buAutoNum type="arabicPeriod"/>
            </a:pPr>
            <a:r>
              <a:rPr lang="en-US" sz="3733" dirty="0"/>
              <a:t>Read in the file GG_1_09_S67_L001_R1_001.fastq.gz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13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BA0E-0C82-FAAB-2487-706F6FF9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Analytics Nodes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13398-4B09-B2E6-B14E-86C3ED62C3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660524"/>
            <a:ext cx="11988800" cy="474027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browser-based graphical user interface (GUI) for interacting with servers running particular software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RStudio - </a:t>
            </a:r>
          </a:p>
          <a:p>
            <a:pPr lvl="1">
              <a:spcAft>
                <a:spcPts val="600"/>
              </a:spcAft>
            </a:pPr>
            <a:r>
              <a:rPr lang="en-US" dirty="0" err="1"/>
              <a:t>Jupyter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dirty="0"/>
              <a:t>SAS</a:t>
            </a:r>
          </a:p>
        </p:txBody>
      </p:sp>
    </p:spTree>
    <p:extLst>
      <p:ext uri="{BB962C8B-B14F-4D97-AF65-F5344CB8AC3E}">
        <p14:creationId xmlns:p14="http://schemas.microsoft.com/office/powerpoint/2010/main" val="39170757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43EA-FDF5-9B59-8B3D-DC694CC3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Software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26295666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system on 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 lnSpcReduction="10000"/>
          </a:bodyPr>
          <a:lstStyle/>
          <a:p>
            <a:r>
              <a:rPr lang="en-US" sz="3733" dirty="0"/>
              <a:t>Quest-wide software is installed as modules</a:t>
            </a:r>
          </a:p>
          <a:p>
            <a:r>
              <a:rPr lang="en-US" sz="3733" dirty="0"/>
              <a:t>useful module commands: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spider R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#searches for modules 	containing “R”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load R/4.4.0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#loads R module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list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#lists loaded modules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tx1"/>
                </a:solidFill>
                <a:latin typeface="Lucida Console" panose="020B0609040504020204" pitchFamily="49" charset="0"/>
              </a:rPr>
              <a:t>	module purge </a:t>
            </a:r>
            <a:r>
              <a:rPr lang="en-US" sz="3500" dirty="0">
                <a:solidFill>
                  <a:srgbClr val="CAA5F0"/>
                </a:solidFill>
                <a:latin typeface="Lucida Console" panose="020B0609040504020204" pitchFamily="49" charset="0"/>
              </a:rPr>
              <a:t>#removes all modules from 	current environment</a:t>
            </a:r>
            <a:endParaRPr lang="en-US" sz="3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07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if we don’t have a module for what you need?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Users can install software for their own use in a couple different ways</a:t>
            </a:r>
          </a:p>
          <a:p>
            <a:pPr lvl="1"/>
            <a:r>
              <a:rPr lang="en-US" sz="4000" dirty="0" err="1"/>
              <a:t>conda</a:t>
            </a:r>
            <a:r>
              <a:rPr lang="en-US" sz="4000" dirty="0"/>
              <a:t> virtual environments</a:t>
            </a:r>
          </a:p>
          <a:p>
            <a:pPr lvl="1"/>
            <a:r>
              <a:rPr lang="en-US" sz="4000" dirty="0"/>
              <a:t>docker / singularity containers</a:t>
            </a:r>
          </a:p>
          <a:p>
            <a:pPr lvl="1"/>
            <a:r>
              <a:rPr lang="en-US" sz="4000" dirty="0">
                <a:solidFill>
                  <a:schemeClr val="bg2">
                    <a:lumMod val="75000"/>
                  </a:schemeClr>
                </a:solidFill>
              </a:rPr>
              <a:t>compiling from source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74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7B335-D64C-4861-89EB-34D2E3607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276"/>
            <a:ext cx="10972800" cy="1143000"/>
          </a:xfrm>
        </p:spPr>
        <p:txBody>
          <a:bodyPr/>
          <a:lstStyle/>
          <a:p>
            <a:r>
              <a:rPr lang="en-US" dirty="0"/>
              <a:t>Simplified Quest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89B147-4B9E-4B33-8076-961E2E517B2C}"/>
              </a:ext>
            </a:extLst>
          </p:cNvPr>
          <p:cNvSpPr/>
          <p:nvPr/>
        </p:nvSpPr>
        <p:spPr>
          <a:xfrm>
            <a:off x="1989120" y="3948121"/>
            <a:ext cx="695325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4411A1-1075-44F5-978D-C787850DA15D}"/>
              </a:ext>
            </a:extLst>
          </p:cNvPr>
          <p:cNvSpPr/>
          <p:nvPr/>
        </p:nvSpPr>
        <p:spPr>
          <a:xfrm>
            <a:off x="2141520" y="4100521"/>
            <a:ext cx="695325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B6B269-2033-421E-AC47-71EF81D948C1}"/>
              </a:ext>
            </a:extLst>
          </p:cNvPr>
          <p:cNvSpPr/>
          <p:nvPr/>
        </p:nvSpPr>
        <p:spPr>
          <a:xfrm>
            <a:off x="2293920" y="4252921"/>
            <a:ext cx="724960" cy="962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GPFS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524B4F-27BA-441C-812A-7887AD9AB6F2}"/>
              </a:ext>
            </a:extLst>
          </p:cNvPr>
          <p:cNvSpPr/>
          <p:nvPr/>
        </p:nvSpPr>
        <p:spPr>
          <a:xfrm>
            <a:off x="3287870" y="38233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253F6A-7C6C-4A40-8CA4-0299869FD08A}"/>
              </a:ext>
            </a:extLst>
          </p:cNvPr>
          <p:cNvSpPr/>
          <p:nvPr/>
        </p:nvSpPr>
        <p:spPr>
          <a:xfrm>
            <a:off x="3440270" y="39757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F7192C-8B6F-4C33-AB5E-86EF48237C65}"/>
              </a:ext>
            </a:extLst>
          </p:cNvPr>
          <p:cNvSpPr/>
          <p:nvPr/>
        </p:nvSpPr>
        <p:spPr>
          <a:xfrm>
            <a:off x="3592670" y="41281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0AE8F-4DFE-4922-BC6A-CF370EEB4006}"/>
              </a:ext>
            </a:extLst>
          </p:cNvPr>
          <p:cNvSpPr/>
          <p:nvPr/>
        </p:nvSpPr>
        <p:spPr>
          <a:xfrm>
            <a:off x="3745070" y="42805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B74926-E004-4711-AA0E-33CC13DA71FD}"/>
              </a:ext>
            </a:extLst>
          </p:cNvPr>
          <p:cNvSpPr/>
          <p:nvPr/>
        </p:nvSpPr>
        <p:spPr>
          <a:xfrm>
            <a:off x="3897470" y="443297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83DA41-96F1-4FA4-B16F-7F50DE7EC687}"/>
              </a:ext>
            </a:extLst>
          </p:cNvPr>
          <p:cNvSpPr/>
          <p:nvPr/>
        </p:nvSpPr>
        <p:spPr>
          <a:xfrm>
            <a:off x="4747962" y="38484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3F3B26-D1A0-4569-9ECE-C12EF405DCC8}"/>
              </a:ext>
            </a:extLst>
          </p:cNvPr>
          <p:cNvSpPr/>
          <p:nvPr/>
        </p:nvSpPr>
        <p:spPr>
          <a:xfrm>
            <a:off x="4900362" y="40008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78F32-7232-4032-87E6-493B9FAE101E}"/>
              </a:ext>
            </a:extLst>
          </p:cNvPr>
          <p:cNvSpPr/>
          <p:nvPr/>
        </p:nvSpPr>
        <p:spPr>
          <a:xfrm>
            <a:off x="5052762" y="41532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97B4F8-915E-4E79-A4A3-0DF043BABE82}"/>
              </a:ext>
            </a:extLst>
          </p:cNvPr>
          <p:cNvSpPr/>
          <p:nvPr/>
        </p:nvSpPr>
        <p:spPr>
          <a:xfrm>
            <a:off x="5205162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CFFE68-4CD1-4EE9-BFCC-E738D2FC6953}"/>
              </a:ext>
            </a:extLst>
          </p:cNvPr>
          <p:cNvSpPr/>
          <p:nvPr/>
        </p:nvSpPr>
        <p:spPr>
          <a:xfrm>
            <a:off x="5357562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C7EF8F-3074-44DF-80B1-5F4D7A5A2C5E}"/>
              </a:ext>
            </a:extLst>
          </p:cNvPr>
          <p:cNvSpPr/>
          <p:nvPr/>
        </p:nvSpPr>
        <p:spPr>
          <a:xfrm>
            <a:off x="8309678" y="39227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79E4C6-350D-48D2-9D09-62E76E8FC30D}"/>
              </a:ext>
            </a:extLst>
          </p:cNvPr>
          <p:cNvSpPr/>
          <p:nvPr/>
        </p:nvSpPr>
        <p:spPr>
          <a:xfrm>
            <a:off x="8462078" y="40751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04C376-2D70-4B40-B071-B81A883BFECC}"/>
              </a:ext>
            </a:extLst>
          </p:cNvPr>
          <p:cNvSpPr/>
          <p:nvPr/>
        </p:nvSpPr>
        <p:spPr>
          <a:xfrm>
            <a:off x="8614478" y="42275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25EDA41-AB67-46E6-8255-56FCF9C650B3}"/>
              </a:ext>
            </a:extLst>
          </p:cNvPr>
          <p:cNvSpPr/>
          <p:nvPr/>
        </p:nvSpPr>
        <p:spPr>
          <a:xfrm>
            <a:off x="8766878" y="43799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856343-7674-4AC7-8A35-654909D40314}"/>
              </a:ext>
            </a:extLst>
          </p:cNvPr>
          <p:cNvSpPr/>
          <p:nvPr/>
        </p:nvSpPr>
        <p:spPr>
          <a:xfrm>
            <a:off x="8919278" y="453237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8FE269-EE64-4BF8-9371-0A280B8455AF}"/>
              </a:ext>
            </a:extLst>
          </p:cNvPr>
          <p:cNvSpPr/>
          <p:nvPr/>
        </p:nvSpPr>
        <p:spPr>
          <a:xfrm>
            <a:off x="6337714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78C8A79-90BC-4025-A15F-B59DC370C44E}"/>
              </a:ext>
            </a:extLst>
          </p:cNvPr>
          <p:cNvSpPr/>
          <p:nvPr/>
        </p:nvSpPr>
        <p:spPr>
          <a:xfrm>
            <a:off x="6490114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DAB8E2-5E87-4E75-9CA2-A755FACE8274}"/>
              </a:ext>
            </a:extLst>
          </p:cNvPr>
          <p:cNvSpPr/>
          <p:nvPr/>
        </p:nvSpPr>
        <p:spPr>
          <a:xfrm>
            <a:off x="7236427" y="39266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92C5CF3-3074-42D0-864C-121F35854EE4}"/>
              </a:ext>
            </a:extLst>
          </p:cNvPr>
          <p:cNvSpPr/>
          <p:nvPr/>
        </p:nvSpPr>
        <p:spPr>
          <a:xfrm>
            <a:off x="7388827" y="40790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65968BC-C43D-4A96-B1B3-B36A74F232F1}"/>
              </a:ext>
            </a:extLst>
          </p:cNvPr>
          <p:cNvSpPr/>
          <p:nvPr/>
        </p:nvSpPr>
        <p:spPr>
          <a:xfrm>
            <a:off x="7541227" y="42314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4F1BC8-E8B7-4DCA-B3E4-0650107E5D02}"/>
              </a:ext>
            </a:extLst>
          </p:cNvPr>
          <p:cNvSpPr/>
          <p:nvPr/>
        </p:nvSpPr>
        <p:spPr>
          <a:xfrm>
            <a:off x="7693627" y="4383813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630BBD-8209-44AA-A402-C8974CA8CBD3}"/>
              </a:ext>
            </a:extLst>
          </p:cNvPr>
          <p:cNvSpPr/>
          <p:nvPr/>
        </p:nvSpPr>
        <p:spPr>
          <a:xfrm>
            <a:off x="7846027" y="4546045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DD6CA4-12C1-4BFD-A2DC-FAFB8D9C3A77}"/>
              </a:ext>
            </a:extLst>
          </p:cNvPr>
          <p:cNvSpPr/>
          <p:nvPr/>
        </p:nvSpPr>
        <p:spPr>
          <a:xfrm>
            <a:off x="4488786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8662C-06B1-4043-A131-FD6F4F1D1F4F}"/>
              </a:ext>
            </a:extLst>
          </p:cNvPr>
          <p:cNvSpPr/>
          <p:nvPr/>
        </p:nvSpPr>
        <p:spPr>
          <a:xfrm>
            <a:off x="4641186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7B5578-2B25-4F60-AB2D-58103B66F253}"/>
              </a:ext>
            </a:extLst>
          </p:cNvPr>
          <p:cNvSpPr/>
          <p:nvPr/>
        </p:nvSpPr>
        <p:spPr>
          <a:xfrm>
            <a:off x="4793586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FAC893F-91E5-4F94-A8DC-544BDA9768BF}"/>
              </a:ext>
            </a:extLst>
          </p:cNvPr>
          <p:cNvSpPr/>
          <p:nvPr/>
        </p:nvSpPr>
        <p:spPr>
          <a:xfrm>
            <a:off x="3092607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623896-CD56-40EE-AF7D-C7F667A180F9}"/>
              </a:ext>
            </a:extLst>
          </p:cNvPr>
          <p:cNvSpPr/>
          <p:nvPr/>
        </p:nvSpPr>
        <p:spPr>
          <a:xfrm>
            <a:off x="3245007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3B1E642-CC01-4CA0-BE38-1081574D6536}"/>
              </a:ext>
            </a:extLst>
          </p:cNvPr>
          <p:cNvSpPr/>
          <p:nvPr/>
        </p:nvSpPr>
        <p:spPr>
          <a:xfrm>
            <a:off x="3397407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Q9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5F8EDD-8C07-41BD-AE39-5AC724DF0858}"/>
              </a:ext>
            </a:extLst>
          </p:cNvPr>
          <p:cNvSpPr/>
          <p:nvPr/>
        </p:nvSpPr>
        <p:spPr>
          <a:xfrm>
            <a:off x="5900487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DB1A740-746C-46D3-9925-707B91EA0870}"/>
              </a:ext>
            </a:extLst>
          </p:cNvPr>
          <p:cNvSpPr/>
          <p:nvPr/>
        </p:nvSpPr>
        <p:spPr>
          <a:xfrm>
            <a:off x="6052887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B8DFDB5-B53B-4369-A91F-85DD6D44F77D}"/>
              </a:ext>
            </a:extLst>
          </p:cNvPr>
          <p:cNvSpPr/>
          <p:nvPr/>
        </p:nvSpPr>
        <p:spPr>
          <a:xfrm>
            <a:off x="7288346" y="22368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8E6B7D-EDA7-414E-9683-F68EF422D1C1}"/>
              </a:ext>
            </a:extLst>
          </p:cNvPr>
          <p:cNvSpPr/>
          <p:nvPr/>
        </p:nvSpPr>
        <p:spPr>
          <a:xfrm>
            <a:off x="7440746" y="23892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6A737E1-1ED5-4C92-B193-91A023D9EE79}"/>
              </a:ext>
            </a:extLst>
          </p:cNvPr>
          <p:cNvSpPr/>
          <p:nvPr/>
        </p:nvSpPr>
        <p:spPr>
          <a:xfrm>
            <a:off x="7593146" y="254168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Q12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07066F-9B23-4FB1-9F6E-5807C93A6AF6}"/>
              </a:ext>
            </a:extLst>
          </p:cNvPr>
          <p:cNvSpPr/>
          <p:nvPr/>
        </p:nvSpPr>
        <p:spPr>
          <a:xfrm>
            <a:off x="563691" y="41532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EF06B32-489F-40D4-A61E-988D4F338430}"/>
              </a:ext>
            </a:extLst>
          </p:cNvPr>
          <p:cNvSpPr/>
          <p:nvPr/>
        </p:nvSpPr>
        <p:spPr>
          <a:xfrm>
            <a:off x="716091" y="43056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F80EE7-BE48-4188-AC13-2F623C916363}"/>
              </a:ext>
            </a:extLst>
          </p:cNvPr>
          <p:cNvSpPr/>
          <p:nvPr/>
        </p:nvSpPr>
        <p:spPr>
          <a:xfrm>
            <a:off x="868491" y="4458094"/>
            <a:ext cx="695325" cy="3009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E4BE15-1C3C-40FD-B923-A7CCE01B78C7}"/>
              </a:ext>
            </a:extLst>
          </p:cNvPr>
          <p:cNvCxnSpPr>
            <a:cxnSpLocks/>
          </p:cNvCxnSpPr>
          <p:nvPr/>
        </p:nvCxnSpPr>
        <p:spPr>
          <a:xfrm>
            <a:off x="838201" y="3519495"/>
            <a:ext cx="96863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004FDBF-72D5-4719-BE6C-48DC355A67E1}"/>
              </a:ext>
            </a:extLst>
          </p:cNvPr>
          <p:cNvCxnSpPr>
            <a:endCxn id="56" idx="2"/>
          </p:cNvCxnSpPr>
          <p:nvPr/>
        </p:nvCxnSpPr>
        <p:spPr>
          <a:xfrm flipV="1">
            <a:off x="3745069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0A6CBEB-23A5-4E27-BC1C-8A5F1FAD2059}"/>
              </a:ext>
            </a:extLst>
          </p:cNvPr>
          <p:cNvCxnSpPr/>
          <p:nvPr/>
        </p:nvCxnSpPr>
        <p:spPr>
          <a:xfrm flipV="1">
            <a:off x="5163835" y="3118486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7E8D5AF-9818-47F6-9FD0-E5149FB2747F}"/>
              </a:ext>
            </a:extLst>
          </p:cNvPr>
          <p:cNvCxnSpPr/>
          <p:nvPr/>
        </p:nvCxnSpPr>
        <p:spPr>
          <a:xfrm flipV="1">
            <a:off x="6411611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80FC73-0C95-4B51-A2D5-004D5F392E26}"/>
              </a:ext>
            </a:extLst>
          </p:cNvPr>
          <p:cNvCxnSpPr/>
          <p:nvPr/>
        </p:nvCxnSpPr>
        <p:spPr>
          <a:xfrm flipV="1">
            <a:off x="7913615" y="310865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C7E562-17E6-4C4B-A307-56B3D9384D8A}"/>
              </a:ext>
            </a:extLst>
          </p:cNvPr>
          <p:cNvCxnSpPr>
            <a:cxnSpLocks/>
          </p:cNvCxnSpPr>
          <p:nvPr/>
        </p:nvCxnSpPr>
        <p:spPr>
          <a:xfrm flipV="1">
            <a:off x="3592669" y="3519495"/>
            <a:ext cx="0" cy="3038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18718A-D2AF-466F-8B09-9408F75D5779}"/>
              </a:ext>
            </a:extLst>
          </p:cNvPr>
          <p:cNvCxnSpPr>
            <a:cxnSpLocks/>
          </p:cNvCxnSpPr>
          <p:nvPr/>
        </p:nvCxnSpPr>
        <p:spPr>
          <a:xfrm flipV="1">
            <a:off x="5052761" y="3519495"/>
            <a:ext cx="0" cy="328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AD0A7D-072A-4C32-B1A1-65760F28DA5E}"/>
              </a:ext>
            </a:extLst>
          </p:cNvPr>
          <p:cNvCxnSpPr>
            <a:cxnSpLocks/>
          </p:cNvCxnSpPr>
          <p:nvPr/>
        </p:nvCxnSpPr>
        <p:spPr>
          <a:xfrm flipV="1">
            <a:off x="7584088" y="3519495"/>
            <a:ext cx="0" cy="4032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1A60379-F32C-46A9-A2BC-0BC7406DFF1A}"/>
              </a:ext>
            </a:extLst>
          </p:cNvPr>
          <p:cNvCxnSpPr>
            <a:cxnSpLocks/>
          </p:cNvCxnSpPr>
          <p:nvPr/>
        </p:nvCxnSpPr>
        <p:spPr>
          <a:xfrm flipV="1">
            <a:off x="8665941" y="3519496"/>
            <a:ext cx="0" cy="3950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DD381BA-D6CD-44C1-803A-E82C6817573A}"/>
              </a:ext>
            </a:extLst>
          </p:cNvPr>
          <p:cNvCxnSpPr>
            <a:cxnSpLocks/>
          </p:cNvCxnSpPr>
          <p:nvPr/>
        </p:nvCxnSpPr>
        <p:spPr>
          <a:xfrm flipV="1">
            <a:off x="6595811" y="3519495"/>
            <a:ext cx="0" cy="7823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3DDBA97-FF6A-4691-BB92-7B7B8FF2C9A8}"/>
              </a:ext>
            </a:extLst>
          </p:cNvPr>
          <p:cNvCxnSpPr>
            <a:cxnSpLocks/>
          </p:cNvCxnSpPr>
          <p:nvPr/>
        </p:nvCxnSpPr>
        <p:spPr>
          <a:xfrm>
            <a:off x="987701" y="3519495"/>
            <a:ext cx="0" cy="6299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7A1290F-6EEE-4050-90B3-21D1D5313223}"/>
              </a:ext>
            </a:extLst>
          </p:cNvPr>
          <p:cNvCxnSpPr>
            <a:cxnSpLocks/>
          </p:cNvCxnSpPr>
          <p:nvPr/>
        </p:nvCxnSpPr>
        <p:spPr>
          <a:xfrm flipV="1">
            <a:off x="2422968" y="3509664"/>
            <a:ext cx="0" cy="4384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384E45B2-1145-47A0-B8D2-7BF69B30DDCA}"/>
              </a:ext>
            </a:extLst>
          </p:cNvPr>
          <p:cNvSpPr/>
          <p:nvPr/>
        </p:nvSpPr>
        <p:spPr>
          <a:xfrm>
            <a:off x="9213238" y="22526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6F5BA5E-215F-411B-A671-6D7EA01A59B5}"/>
              </a:ext>
            </a:extLst>
          </p:cNvPr>
          <p:cNvSpPr/>
          <p:nvPr/>
        </p:nvSpPr>
        <p:spPr>
          <a:xfrm>
            <a:off x="9365638" y="24050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5DEA169-C199-4361-9AA5-F9142446231A}"/>
              </a:ext>
            </a:extLst>
          </p:cNvPr>
          <p:cNvSpPr/>
          <p:nvPr/>
        </p:nvSpPr>
        <p:spPr>
          <a:xfrm>
            <a:off x="9518038" y="2557468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F96941D-5C23-43BF-A1DE-B84C46BE2AFB}"/>
              </a:ext>
            </a:extLst>
          </p:cNvPr>
          <p:cNvSpPr/>
          <p:nvPr/>
        </p:nvSpPr>
        <p:spPr>
          <a:xfrm>
            <a:off x="9872118" y="392824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9C4165-97DF-4C47-AE49-600DB2AB6F1E}"/>
              </a:ext>
            </a:extLst>
          </p:cNvPr>
          <p:cNvSpPr/>
          <p:nvPr/>
        </p:nvSpPr>
        <p:spPr>
          <a:xfrm>
            <a:off x="10024518" y="4080643"/>
            <a:ext cx="695325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C223A1B-C80C-499E-8872-DC5EA538BCF0}"/>
              </a:ext>
            </a:extLst>
          </p:cNvPr>
          <p:cNvSpPr/>
          <p:nvPr/>
        </p:nvSpPr>
        <p:spPr>
          <a:xfrm>
            <a:off x="10176917" y="4233043"/>
            <a:ext cx="746364" cy="5669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Login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09585BA-D04C-49CD-B73C-92A920AA012A}"/>
              </a:ext>
            </a:extLst>
          </p:cNvPr>
          <p:cNvCxnSpPr/>
          <p:nvPr/>
        </p:nvCxnSpPr>
        <p:spPr>
          <a:xfrm flipV="1">
            <a:off x="9844367" y="3118486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0062328-F382-4D4D-A481-271DE69D3455}"/>
              </a:ext>
            </a:extLst>
          </p:cNvPr>
          <p:cNvCxnSpPr/>
          <p:nvPr/>
        </p:nvCxnSpPr>
        <p:spPr>
          <a:xfrm flipV="1">
            <a:off x="10294525" y="3509664"/>
            <a:ext cx="0" cy="4010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19E5339-892C-4179-A458-1351851EA859}"/>
              </a:ext>
            </a:extLst>
          </p:cNvPr>
          <p:cNvSpPr txBox="1"/>
          <p:nvPr/>
        </p:nvSpPr>
        <p:spPr>
          <a:xfrm>
            <a:off x="5184111" y="4945107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Compute</a:t>
            </a:r>
            <a:r>
              <a:rPr lang="en-US"/>
              <a:t> Nodes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B81AA2-CE2B-40C7-9815-F4026AD330BA}"/>
              </a:ext>
            </a:extLst>
          </p:cNvPr>
          <p:cNvSpPr txBox="1"/>
          <p:nvPr/>
        </p:nvSpPr>
        <p:spPr>
          <a:xfrm>
            <a:off x="4122227" y="1727331"/>
            <a:ext cx="329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Specialty: </a:t>
            </a:r>
            <a:r>
              <a:rPr lang="en-US" b="1">
                <a:solidFill>
                  <a:schemeClr val="accent6"/>
                </a:solidFill>
              </a:rPr>
              <a:t>GPU &amp; high memory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0F661C-A70D-4BF9-A8F8-A6A753BAEA03}"/>
              </a:ext>
            </a:extLst>
          </p:cNvPr>
          <p:cNvSpPr txBox="1"/>
          <p:nvPr/>
        </p:nvSpPr>
        <p:spPr>
          <a:xfrm>
            <a:off x="368753" y="4845614"/>
            <a:ext cx="17411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/>
              <a:t>Scheduler, Globus,</a:t>
            </a:r>
          </a:p>
          <a:p>
            <a:r>
              <a:rPr lang="en-US" sz="1400" b="1" i="1"/>
              <a:t>Backup, Logger, </a:t>
            </a:r>
          </a:p>
          <a:p>
            <a:r>
              <a:rPr lang="en-US" sz="1400" b="1" i="1"/>
              <a:t>Management</a:t>
            </a:r>
            <a:r>
              <a:rPr lang="en-US" sz="1400" i="1"/>
              <a:t>, </a:t>
            </a:r>
            <a:r>
              <a:rPr lang="en-US" sz="1400" i="1" err="1"/>
              <a:t>etc</a:t>
            </a:r>
            <a:endParaRPr lang="en-US" sz="1400" i="1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234A9E-0384-4AF1-B587-F5C5B8521AAF}"/>
              </a:ext>
            </a:extLst>
          </p:cNvPr>
          <p:cNvSpPr txBox="1"/>
          <p:nvPr/>
        </p:nvSpPr>
        <p:spPr>
          <a:xfrm>
            <a:off x="2169181" y="5180525"/>
            <a:ext cx="9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F63FB8E-87B2-490F-B24C-449F0B63DBB1}"/>
              </a:ext>
            </a:extLst>
          </p:cNvPr>
          <p:cNvSpPr txBox="1"/>
          <p:nvPr/>
        </p:nvSpPr>
        <p:spPr>
          <a:xfrm>
            <a:off x="500986" y="3077903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Infiniband</a:t>
            </a:r>
            <a:r>
              <a:rPr lang="en-US" i="1">
                <a:solidFill>
                  <a:schemeClr val="accent1"/>
                </a:solidFill>
              </a:rPr>
              <a:t> (Fast Networking)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442509E-051C-4D9D-AD37-AC52F0BFE310}"/>
              </a:ext>
            </a:extLst>
          </p:cNvPr>
          <p:cNvSpPr/>
          <p:nvPr/>
        </p:nvSpPr>
        <p:spPr>
          <a:xfrm rot="16200000">
            <a:off x="10443465" y="2334339"/>
            <a:ext cx="1142999" cy="707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Load Balancer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6C3DEA3-0C25-43A2-BD5B-EDDD7A096FC2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10219779" y="2672769"/>
            <a:ext cx="441333" cy="1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B2BE4EA-E1C2-43C1-8A49-F98009365481}"/>
              </a:ext>
            </a:extLst>
          </p:cNvPr>
          <p:cNvCxnSpPr>
            <a:cxnSpLocks/>
            <a:stCxn id="108" idx="0"/>
            <a:endCxn id="97" idx="3"/>
          </p:cNvCxnSpPr>
          <p:nvPr/>
        </p:nvCxnSpPr>
        <p:spPr>
          <a:xfrm flipH="1">
            <a:off x="10213363" y="2688191"/>
            <a:ext cx="447749" cy="152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C135C98-EC19-4EF6-8665-7E4F5CF80528}"/>
              </a:ext>
            </a:extLst>
          </p:cNvPr>
          <p:cNvCxnSpPr>
            <a:cxnSpLocks/>
            <a:stCxn id="108" idx="0"/>
          </p:cNvCxnSpPr>
          <p:nvPr/>
        </p:nvCxnSpPr>
        <p:spPr>
          <a:xfrm flipH="1">
            <a:off x="10219779" y="2688191"/>
            <a:ext cx="441333" cy="28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0771C8B-9330-4756-AEDF-B29D7B9CEC26}"/>
              </a:ext>
            </a:extLst>
          </p:cNvPr>
          <p:cNvGrpSpPr/>
          <p:nvPr/>
        </p:nvGrpSpPr>
        <p:grpSpPr>
          <a:xfrm>
            <a:off x="11450285" y="2648059"/>
            <a:ext cx="444411" cy="385787"/>
            <a:chOff x="9207589" y="5671373"/>
            <a:chExt cx="565061" cy="490522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9EA444D-0C9A-4962-B390-A669D8C2D42E}"/>
                </a:ext>
              </a:extLst>
            </p:cNvPr>
            <p:cNvSpPr/>
            <p:nvPr/>
          </p:nvSpPr>
          <p:spPr>
            <a:xfrm>
              <a:off x="9518037" y="5671373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84C1283-3C1F-415E-A003-6079D88CF3DA}"/>
                </a:ext>
              </a:extLst>
            </p:cNvPr>
            <p:cNvSpPr/>
            <p:nvPr/>
          </p:nvSpPr>
          <p:spPr>
            <a:xfrm>
              <a:off x="9518037" y="5907282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29496C0-4952-4D81-AE1A-55546F058C77}"/>
                </a:ext>
              </a:extLst>
            </p:cNvPr>
            <p:cNvSpPr/>
            <p:nvPr/>
          </p:nvSpPr>
          <p:spPr>
            <a:xfrm>
              <a:off x="9518036" y="6019800"/>
              <a:ext cx="254613" cy="1420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L-Shape 121">
              <a:extLst>
                <a:ext uri="{FF2B5EF4-FFF2-40B4-BE49-F238E27FC236}">
                  <a16:creationId xmlns:a16="http://schemas.microsoft.com/office/drawing/2014/main" id="{25ADDA9E-AE7F-4DEE-9959-F439A7F64541}"/>
                </a:ext>
              </a:extLst>
            </p:cNvPr>
            <p:cNvSpPr/>
            <p:nvPr/>
          </p:nvSpPr>
          <p:spPr>
            <a:xfrm>
              <a:off x="9207589" y="5719884"/>
              <a:ext cx="254613" cy="318089"/>
            </a:xfrm>
            <a:prstGeom prst="corner">
              <a:avLst>
                <a:gd name="adj1" fmla="val 24947"/>
                <a:gd name="adj2" fmla="val 22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50B4ED-724A-49BF-AAFD-6BBC866882E6}"/>
              </a:ext>
            </a:extLst>
          </p:cNvPr>
          <p:cNvGrpSpPr/>
          <p:nvPr/>
        </p:nvGrpSpPr>
        <p:grpSpPr>
          <a:xfrm>
            <a:off x="11228081" y="4541039"/>
            <a:ext cx="444411" cy="385787"/>
            <a:chOff x="9207589" y="5671373"/>
            <a:chExt cx="565061" cy="490522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54F87A7D-F246-4DD4-9D66-1026FC1B587E}"/>
                </a:ext>
              </a:extLst>
            </p:cNvPr>
            <p:cNvSpPr/>
            <p:nvPr/>
          </p:nvSpPr>
          <p:spPr>
            <a:xfrm>
              <a:off x="9518037" y="5671373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756B2B1-E141-4776-A531-91FC0057D156}"/>
                </a:ext>
              </a:extLst>
            </p:cNvPr>
            <p:cNvSpPr/>
            <p:nvPr/>
          </p:nvSpPr>
          <p:spPr>
            <a:xfrm>
              <a:off x="9518037" y="5907282"/>
              <a:ext cx="254613" cy="2546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FB2F59F-18FB-4562-AC2C-366788C6A441}"/>
                </a:ext>
              </a:extLst>
            </p:cNvPr>
            <p:cNvSpPr/>
            <p:nvPr/>
          </p:nvSpPr>
          <p:spPr>
            <a:xfrm>
              <a:off x="9518036" y="6019800"/>
              <a:ext cx="254613" cy="1420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L-Shape 128">
              <a:extLst>
                <a:ext uri="{FF2B5EF4-FFF2-40B4-BE49-F238E27FC236}">
                  <a16:creationId xmlns:a16="http://schemas.microsoft.com/office/drawing/2014/main" id="{80A2F6E4-F849-4914-BCF6-CF480924B9FD}"/>
                </a:ext>
              </a:extLst>
            </p:cNvPr>
            <p:cNvSpPr/>
            <p:nvPr/>
          </p:nvSpPr>
          <p:spPr>
            <a:xfrm>
              <a:off x="9207589" y="5719884"/>
              <a:ext cx="254613" cy="318089"/>
            </a:xfrm>
            <a:prstGeom prst="corner">
              <a:avLst>
                <a:gd name="adj1" fmla="val 24947"/>
                <a:gd name="adj2" fmla="val 22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F431D41F-C44F-443C-AC67-478087637448}"/>
              </a:ext>
            </a:extLst>
          </p:cNvPr>
          <p:cNvSpPr txBox="1"/>
          <p:nvPr/>
        </p:nvSpPr>
        <p:spPr>
          <a:xfrm>
            <a:off x="11228083" y="50006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F9B2B61-BEEF-498D-B7E1-5CCD94D99872}"/>
              </a:ext>
            </a:extLst>
          </p:cNvPr>
          <p:cNvSpPr/>
          <p:nvPr/>
        </p:nvSpPr>
        <p:spPr>
          <a:xfrm>
            <a:off x="716091" y="2018583"/>
            <a:ext cx="566971" cy="56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765029A-4D33-4E92-B4FF-C65001A63EAA}"/>
              </a:ext>
            </a:extLst>
          </p:cNvPr>
          <p:cNvSpPr/>
          <p:nvPr/>
        </p:nvSpPr>
        <p:spPr>
          <a:xfrm>
            <a:off x="1457317" y="2026683"/>
            <a:ext cx="566971" cy="566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ightning Bolt 134">
            <a:extLst>
              <a:ext uri="{FF2B5EF4-FFF2-40B4-BE49-F238E27FC236}">
                <a16:creationId xmlns:a16="http://schemas.microsoft.com/office/drawing/2014/main" id="{D8FC4CED-5A5E-4C8F-911E-9CEEEAE635A5}"/>
              </a:ext>
            </a:extLst>
          </p:cNvPr>
          <p:cNvSpPr/>
          <p:nvPr/>
        </p:nvSpPr>
        <p:spPr>
          <a:xfrm flipH="1">
            <a:off x="823182" y="2078375"/>
            <a:ext cx="375989" cy="463584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Icon&#10;&#10;Description automatically generated">
            <a:extLst>
              <a:ext uri="{FF2B5EF4-FFF2-40B4-BE49-F238E27FC236}">
                <a16:creationId xmlns:a16="http://schemas.microsoft.com/office/drawing/2014/main" id="{5C0700AA-5CF2-42B3-8503-AC1A8E8C5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57318" y="2055087"/>
            <a:ext cx="537823" cy="537823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AE09957-54AF-443A-A6C0-0230C60E614C}"/>
              </a:ext>
            </a:extLst>
          </p:cNvPr>
          <p:cNvSpPr txBox="1"/>
          <p:nvPr/>
        </p:nvSpPr>
        <p:spPr>
          <a:xfrm>
            <a:off x="610463" y="157084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290BBCB-0DFE-4167-9FB4-05382DBA775A}"/>
              </a:ext>
            </a:extLst>
          </p:cNvPr>
          <p:cNvSpPr txBox="1"/>
          <p:nvPr/>
        </p:nvSpPr>
        <p:spPr>
          <a:xfrm>
            <a:off x="1370069" y="157084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Cooling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DF43022-6442-4205-9F00-40CEBD9FC0B2}"/>
              </a:ext>
            </a:extLst>
          </p:cNvPr>
          <p:cNvSpPr txBox="1"/>
          <p:nvPr/>
        </p:nvSpPr>
        <p:spPr>
          <a:xfrm>
            <a:off x="1711888" y="5854591"/>
            <a:ext cx="242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3"/>
                </a:solidFill>
              </a:rPr>
              <a:t>File-Servers</a:t>
            </a:r>
          </a:p>
        </p:txBody>
      </p:sp>
      <p:sp>
        <p:nvSpPr>
          <p:cNvPr id="150" name="Arrow: Down 149">
            <a:extLst>
              <a:ext uri="{FF2B5EF4-FFF2-40B4-BE49-F238E27FC236}">
                <a16:creationId xmlns:a16="http://schemas.microsoft.com/office/drawing/2014/main" id="{84E089C0-874D-4D60-B0A3-3EFEAF06D6BF}"/>
              </a:ext>
            </a:extLst>
          </p:cNvPr>
          <p:cNvSpPr/>
          <p:nvPr/>
        </p:nvSpPr>
        <p:spPr>
          <a:xfrm rot="10800000">
            <a:off x="2385692" y="5556049"/>
            <a:ext cx="481099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007EEEE1-6595-433C-BB43-4ACED6BF6E8B}"/>
              </a:ext>
            </a:extLst>
          </p:cNvPr>
          <p:cNvSpPr/>
          <p:nvPr/>
        </p:nvSpPr>
        <p:spPr>
          <a:xfrm>
            <a:off x="211668" y="1209906"/>
            <a:ext cx="2414573" cy="1750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565E6-E6FF-C121-4F03-1E929C77E95A}"/>
              </a:ext>
            </a:extLst>
          </p:cNvPr>
          <p:cNvSpPr/>
          <p:nvPr/>
        </p:nvSpPr>
        <p:spPr>
          <a:xfrm>
            <a:off x="8665941" y="771897"/>
            <a:ext cx="3323889" cy="2487794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07AD46-C10B-F101-505F-1CA7F2A90B55}"/>
              </a:ext>
            </a:extLst>
          </p:cNvPr>
          <p:cNvSpPr/>
          <p:nvPr/>
        </p:nvSpPr>
        <p:spPr>
          <a:xfrm>
            <a:off x="9715714" y="3181525"/>
            <a:ext cx="2426516" cy="2487794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630BA-6BD7-4365-7D3B-CD1625AA8FB6}"/>
              </a:ext>
            </a:extLst>
          </p:cNvPr>
          <p:cNvSpPr/>
          <p:nvPr/>
        </p:nvSpPr>
        <p:spPr>
          <a:xfrm>
            <a:off x="225335" y="3809290"/>
            <a:ext cx="3026781" cy="2487794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E59B6F-2E40-806C-1090-6769891D8315}"/>
              </a:ext>
            </a:extLst>
          </p:cNvPr>
          <p:cNvSpPr/>
          <p:nvPr/>
        </p:nvSpPr>
        <p:spPr>
          <a:xfrm>
            <a:off x="355316" y="3096483"/>
            <a:ext cx="3026781" cy="720697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2E52ED32-4F0A-B3C1-3BD6-92EE0F7B69D6}"/>
              </a:ext>
            </a:extLst>
          </p:cNvPr>
          <p:cNvSpPr/>
          <p:nvPr/>
        </p:nvSpPr>
        <p:spPr>
          <a:xfrm>
            <a:off x="2660458" y="1744192"/>
            <a:ext cx="7374714" cy="3895884"/>
          </a:xfrm>
          <a:prstGeom prst="frame">
            <a:avLst>
              <a:gd name="adj1" fmla="val 78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362A4-5EC6-92D3-BB6E-7DB9F1D8A734}"/>
              </a:ext>
            </a:extLst>
          </p:cNvPr>
          <p:cNvSpPr/>
          <p:nvPr/>
        </p:nvSpPr>
        <p:spPr>
          <a:xfrm>
            <a:off x="1469339" y="5875509"/>
            <a:ext cx="3026781" cy="620540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8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Conda</a:t>
            </a:r>
            <a:r>
              <a:rPr lang="en-US" dirty="0"/>
              <a:t> virtual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Create a sandboxed software environment that can be loaded and unloaded like a module</a:t>
            </a:r>
          </a:p>
          <a:p>
            <a:r>
              <a:rPr lang="en-US" sz="3733" dirty="0"/>
              <a:t>Doesn’t require admin permissions</a:t>
            </a:r>
          </a:p>
          <a:p>
            <a:r>
              <a:rPr lang="en-US" sz="3733" dirty="0"/>
              <a:t>Good for managing Python and R packages, but lots of other software can be installed via virtual environments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787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3A176-CA6F-9611-6A5A-8B4716A41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F075A-7B6D-5A72-D92F-D16FC042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Loading mamba and initializing your shell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71DFF8C-7998-AE4B-6DF2-64540820290C}"/>
              </a:ext>
            </a:extLst>
          </p:cNvPr>
          <p:cNvSpPr txBox="1">
            <a:spLocks/>
          </p:cNvSpPr>
          <p:nvPr/>
        </p:nvSpPr>
        <p:spPr>
          <a:xfrm>
            <a:off x="1125713" y="2074492"/>
            <a:ext cx="9496925" cy="4103284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module purge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module load mamba/23.1.0</a:t>
            </a:r>
          </a:p>
          <a:p>
            <a:pPr marL="0" indent="0">
              <a:buNone/>
            </a:pPr>
            <a:r>
              <a:rPr lang="en-US" sz="3200" dirty="0">
                <a:latin typeface="Lucida Console" panose="020B0609040504020204" pitchFamily="49" charset="0"/>
              </a:rPr>
              <a:t>mamba </a:t>
            </a:r>
            <a:r>
              <a:rPr lang="en-US" sz="3200" dirty="0" err="1">
                <a:latin typeface="Lucida Console" panose="020B0609040504020204" pitchFamily="49" charset="0"/>
              </a:rPr>
              <a:t>init</a:t>
            </a:r>
            <a:endParaRPr lang="en-US" sz="32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source ~/.</a:t>
            </a:r>
            <a:r>
              <a:rPr 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bashr</a:t>
            </a:r>
            <a:r>
              <a:rPr lang="en-US" sz="3200" dirty="0" err="1">
                <a:latin typeface="Lucida Console" panose="020B0609040504020204" pitchFamily="49" charset="0"/>
              </a:rPr>
              <a:t>c</a:t>
            </a:r>
            <a:endParaRPr 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endParaRPr lang="en-US" sz="3200" dirty="0">
              <a:highlight>
                <a:srgbClr val="FFFF00"/>
              </a:highlight>
              <a:latin typeface="Lucida Sans" panose="020B0602030504020204" pitchFamily="34" charset="77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*You only need to do this step once!</a:t>
            </a:r>
          </a:p>
          <a:p>
            <a:pPr marL="0" indent="0">
              <a:buNone/>
            </a:pPr>
            <a:endParaRPr lang="en-US" sz="3200" dirty="0">
              <a:highlight>
                <a:srgbClr val="FFFF00"/>
              </a:highlight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85956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A8016-FFBE-DD07-5D9E-A6F597837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6413-0E27-3A0A-3E79-51AE2FC3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Creating a named virtual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21912-5F6C-69F1-DF2A-770D7849DE44}"/>
              </a:ext>
            </a:extLst>
          </p:cNvPr>
          <p:cNvSpPr txBox="1">
            <a:spLocks/>
          </p:cNvSpPr>
          <p:nvPr/>
        </p:nvSpPr>
        <p:spPr>
          <a:xfrm>
            <a:off x="1304468" y="1832694"/>
            <a:ext cx="9923437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create --name numpy2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creates an environment named </a:t>
            </a:r>
            <a:r>
              <a:rPr lang="en-US" sz="3200" dirty="0" err="1">
                <a:solidFill>
                  <a:srgbClr val="502984"/>
                </a:solidFill>
                <a:latin typeface="Lucida Sans" panose="020B0602030504020204" pitchFamily="34" charset="77"/>
              </a:rPr>
              <a:t>networkx</a:t>
            </a: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-env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63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DE3CD-3B00-61FF-A3AB-8156EA610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35C4-3FDE-3814-16FB-88857DF6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Creating a named virtual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A4FC1-40AB-1930-379E-6BC866B041FA}"/>
              </a:ext>
            </a:extLst>
          </p:cNvPr>
          <p:cNvSpPr txBox="1">
            <a:spLocks/>
          </p:cNvSpPr>
          <p:nvPr/>
        </p:nvSpPr>
        <p:spPr>
          <a:xfrm>
            <a:off x="1304468" y="1832694"/>
            <a:ext cx="9923437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create --name numpy2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creates an environment named numpy2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50BC5-4B95-F2BC-DD02-B675DCDE68DF}"/>
              </a:ext>
            </a:extLst>
          </p:cNvPr>
          <p:cNvSpPr txBox="1"/>
          <p:nvPr/>
        </p:nvSpPr>
        <p:spPr>
          <a:xfrm>
            <a:off x="5050971" y="5119230"/>
            <a:ext cx="67169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800">
                <a:solidFill>
                  <a:srgbClr val="502984"/>
                </a:solidFill>
              </a:rPr>
              <a:t>What did this actually do?</a:t>
            </a:r>
          </a:p>
        </p:txBody>
      </p:sp>
    </p:spTree>
    <p:extLst>
      <p:ext uri="{BB962C8B-B14F-4D97-AF65-F5344CB8AC3E}">
        <p14:creationId xmlns:p14="http://schemas.microsoft.com/office/powerpoint/2010/main" val="2680795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A0F03-2848-5C73-B146-A8CE95F7F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766F-5069-DB1B-3B5F-D6969BA9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Creating a named virtual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067E5-7D99-015A-0B45-5DCD5B9C871D}"/>
              </a:ext>
            </a:extLst>
          </p:cNvPr>
          <p:cNvSpPr txBox="1">
            <a:spLocks/>
          </p:cNvSpPr>
          <p:nvPr/>
        </p:nvSpPr>
        <p:spPr>
          <a:xfrm>
            <a:off x="1304468" y="1832694"/>
            <a:ext cx="9923437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Lucida Sans" panose="020B0602030504020204" pitchFamily="34" charset="77"/>
              </a:rPr>
              <a:t>mamba create –name </a:t>
            </a:r>
            <a:r>
              <a:rPr lang="en-US" sz="3200" err="1">
                <a:latin typeface="Lucida Sans" panose="020B0602030504020204" pitchFamily="34" charset="77"/>
              </a:rPr>
              <a:t>networkx</a:t>
            </a:r>
            <a:r>
              <a:rPr lang="en-US" sz="3200">
                <a:latin typeface="Lucida Sans" panose="020B0602030504020204" pitchFamily="34" charset="77"/>
              </a:rPr>
              <a:t>-env</a:t>
            </a:r>
          </a:p>
          <a:p>
            <a:pPr marL="0" indent="0">
              <a:buNone/>
            </a:pPr>
            <a:r>
              <a:rPr lang="en-US" sz="3200">
                <a:solidFill>
                  <a:srgbClr val="502984"/>
                </a:solidFill>
                <a:latin typeface="Lucida Sans" panose="020B0602030504020204" pitchFamily="34" charset="77"/>
              </a:rPr>
              <a:t># creates an environment named </a:t>
            </a:r>
            <a:r>
              <a:rPr lang="en-US" sz="3200" err="1">
                <a:solidFill>
                  <a:srgbClr val="502984"/>
                </a:solidFill>
                <a:latin typeface="Lucida Sans" panose="020B0602030504020204" pitchFamily="34" charset="77"/>
              </a:rPr>
              <a:t>networkx</a:t>
            </a:r>
            <a:r>
              <a:rPr lang="en-US" sz="3200">
                <a:solidFill>
                  <a:srgbClr val="502984"/>
                </a:solidFill>
                <a:latin typeface="Lucida Sans" panose="020B0602030504020204" pitchFamily="34" charset="77"/>
              </a:rPr>
              <a:t>-env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AC9476A2-3351-3E15-5DA5-5BDF540B5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6" y="3891460"/>
            <a:ext cx="11258808" cy="20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04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50688-5A54-7598-16BD-5FFF90999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BE23-10E4-F55A-578B-A6DF2434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Installing software into a virtual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04B078-07E0-D184-1F84-F55A51C94922}"/>
              </a:ext>
            </a:extLst>
          </p:cNvPr>
          <p:cNvSpPr txBox="1">
            <a:spLocks/>
          </p:cNvSpPr>
          <p:nvPr/>
        </p:nvSpPr>
        <p:spPr>
          <a:xfrm>
            <a:off x="1304468" y="1832694"/>
            <a:ext cx="9923437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activate numpy2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moves you into the environment</a:t>
            </a:r>
          </a:p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list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lists what’s installed in your current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41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FB437-94B6-FE7D-F360-A2F18A26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C740-22FD-4E9B-727E-F1AAC03A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Installing software into a virtual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EEE428-29E5-198C-B9F4-3D5437CE0E95}"/>
              </a:ext>
            </a:extLst>
          </p:cNvPr>
          <p:cNvSpPr txBox="1">
            <a:spLocks/>
          </p:cNvSpPr>
          <p:nvPr/>
        </p:nvSpPr>
        <p:spPr>
          <a:xfrm>
            <a:off x="1304468" y="1832694"/>
            <a:ext cx="9923437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install </a:t>
            </a:r>
            <a:r>
              <a:rPr lang="en-US" sz="3200" dirty="0" err="1">
                <a:latin typeface="Lucida Sans" panose="020B0602030504020204" pitchFamily="34" charset="77"/>
              </a:rPr>
              <a:t>conda</a:t>
            </a:r>
            <a:r>
              <a:rPr lang="en-US" sz="3200" dirty="0">
                <a:latin typeface="Lucida Sans" panose="020B0602030504020204" pitchFamily="34" charset="77"/>
              </a:rPr>
              <a:t>-forge::</a:t>
            </a:r>
            <a:r>
              <a:rPr lang="en-US" sz="3200" dirty="0" err="1">
                <a:latin typeface="Lucida Sans" panose="020B0602030504020204" pitchFamily="34" charset="77"/>
              </a:rPr>
              <a:t>numpy</a:t>
            </a: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install </a:t>
            </a:r>
            <a:r>
              <a:rPr lang="en-US" sz="3200" dirty="0" err="1">
                <a:solidFill>
                  <a:srgbClr val="502984"/>
                </a:solidFill>
                <a:latin typeface="Lucida Sans" panose="020B0602030504020204" pitchFamily="34" charset="77"/>
              </a:rPr>
              <a:t>numpy</a:t>
            </a: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 and dependencies from </a:t>
            </a:r>
            <a:r>
              <a:rPr lang="en-US" sz="3200" dirty="0" err="1">
                <a:solidFill>
                  <a:srgbClr val="502984"/>
                </a:solidFill>
                <a:latin typeface="Lucida Sans" panose="020B0602030504020204" pitchFamily="34" charset="77"/>
              </a:rPr>
              <a:t>conda</a:t>
            </a: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-forge channel </a:t>
            </a:r>
          </a:p>
          <a:p>
            <a:pPr marL="0" indent="0">
              <a:buNone/>
            </a:pPr>
            <a:endParaRPr lang="en-US" sz="3200" dirty="0">
              <a:solidFill>
                <a:srgbClr val="502984"/>
              </a:solidFill>
              <a:latin typeface="Lucida Sans" panose="020B0602030504020204" pitchFamily="34" charset="77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</a:t>
            </a:r>
            <a:r>
              <a:rPr lang="en-US" sz="3200" dirty="0">
                <a:latin typeface="Lucida Sans" panose="020B0602030504020204" pitchFamily="34" charset="77"/>
              </a:rPr>
              <a:t>mamba install -c </a:t>
            </a:r>
            <a:r>
              <a:rPr lang="en-US" sz="3200" dirty="0" err="1">
                <a:latin typeface="Lucida Sans" panose="020B0602030504020204" pitchFamily="34" charset="77"/>
              </a:rPr>
              <a:t>conda</a:t>
            </a:r>
            <a:r>
              <a:rPr lang="en-US" sz="3200" dirty="0">
                <a:latin typeface="Lucida Sans" panose="020B0602030504020204" pitchFamily="34" charset="77"/>
              </a:rPr>
              <a:t>-forge </a:t>
            </a:r>
            <a:r>
              <a:rPr lang="en-US" sz="3200" dirty="0" err="1">
                <a:latin typeface="Lucida Sans" panose="020B0602030504020204" pitchFamily="34" charset="77"/>
              </a:rPr>
              <a:t>numpy</a:t>
            </a: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</a:t>
            </a:r>
            <a:r>
              <a:rPr lang="en-US" sz="3200" dirty="0">
                <a:latin typeface="Lucida Sans" panose="020B0602030504020204" pitchFamily="34" charset="77"/>
              </a:rPr>
              <a:t>mamba install -c </a:t>
            </a:r>
            <a:r>
              <a:rPr lang="en-US" sz="3200" dirty="0" err="1">
                <a:latin typeface="Lucida Sans" panose="020B0602030504020204" pitchFamily="34" charset="77"/>
              </a:rPr>
              <a:t>conda</a:t>
            </a:r>
            <a:r>
              <a:rPr lang="en-US" sz="3200" dirty="0">
                <a:latin typeface="Lucida Sans" panose="020B0602030504020204" pitchFamily="34" charset="77"/>
              </a:rPr>
              <a:t>-forge </a:t>
            </a:r>
            <a:r>
              <a:rPr lang="en-US" sz="3200" dirty="0" err="1">
                <a:latin typeface="Lucida Sans" panose="020B0602030504020204" pitchFamily="34" charset="77"/>
              </a:rPr>
              <a:t>numpy</a:t>
            </a:r>
            <a:r>
              <a:rPr lang="en-US" sz="3200" dirty="0">
                <a:latin typeface="Lucida Sans" panose="020B0602030504020204" pitchFamily="34" charset="77"/>
              </a:rPr>
              <a:t>=1.26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</a:t>
            </a:r>
            <a:r>
              <a:rPr lang="en-US" dirty="0">
                <a:latin typeface="Lucida Sans" panose="020B0602030504020204" pitchFamily="34" charset="77"/>
              </a:rPr>
              <a:t>mamba create --name numpy2 conda-forge:numpy2</a:t>
            </a:r>
          </a:p>
          <a:p>
            <a:pPr marL="0" indent="0">
              <a:buNone/>
            </a:pP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endParaRPr lang="en-US" sz="3200" dirty="0">
              <a:solidFill>
                <a:srgbClr val="502984"/>
              </a:solidFill>
              <a:latin typeface="Lucida Sans" panose="020B0602030504020204" pitchFamily="34" charset="77"/>
            </a:endParaRPr>
          </a:p>
          <a:p>
            <a:pPr marL="0" indent="0">
              <a:buNone/>
            </a:pPr>
            <a:endParaRPr lang="en-US" sz="3200" dirty="0">
              <a:solidFill>
                <a:srgbClr val="502984"/>
              </a:solidFill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051871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1FC2E-6AA1-2C24-3F9B-4326FC65C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C1AF9-44C5-C304-1ACC-2C8F6C591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36524"/>
            <a:ext cx="11785600" cy="1056172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4800" dirty="0"/>
              <a:t>Installing </a:t>
            </a:r>
            <a:r>
              <a:rPr lang="en-US" sz="4800" dirty="0" err="1"/>
              <a:t>Jupyter</a:t>
            </a:r>
            <a:r>
              <a:rPr lang="en-US" sz="4800" dirty="0"/>
              <a:t> kernel into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CB15E6-6A37-EB40-68A9-A1BF9E32AFCF}"/>
              </a:ext>
            </a:extLst>
          </p:cNvPr>
          <p:cNvSpPr txBox="1">
            <a:spLocks/>
          </p:cNvSpPr>
          <p:nvPr/>
        </p:nvSpPr>
        <p:spPr>
          <a:xfrm>
            <a:off x="892098" y="1832694"/>
            <a:ext cx="10716322" cy="41175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Lucida Sans" panose="020B0602030504020204" pitchFamily="34" charset="77"/>
              </a:rPr>
              <a:t>mamba install </a:t>
            </a:r>
            <a:r>
              <a:rPr lang="en-US" sz="3200" dirty="0" err="1">
                <a:latin typeface="Lucida Sans" panose="020B0602030504020204" pitchFamily="34" charset="77"/>
              </a:rPr>
              <a:t>ipykernel</a:t>
            </a:r>
            <a:endParaRPr lang="en-US" sz="3200" dirty="0">
              <a:latin typeface="Lucida Sans" panose="020B0602030504020204" pitchFamily="34" charset="77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install </a:t>
            </a:r>
            <a:r>
              <a:rPr lang="en-US" sz="3200" dirty="0" err="1">
                <a:solidFill>
                  <a:srgbClr val="502984"/>
                </a:solidFill>
                <a:latin typeface="Lucida Sans" panose="020B0602030504020204" pitchFamily="34" charset="77"/>
              </a:rPr>
              <a:t>ipykernel</a:t>
            </a: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 package into virtual environment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python -m </a:t>
            </a:r>
            <a:r>
              <a:rPr lang="en-US" sz="2400" dirty="0" err="1"/>
              <a:t>ipykernel</a:t>
            </a:r>
            <a:r>
              <a:rPr lang="en-US" sz="2400" dirty="0"/>
              <a:t> install --user --name numpy2 --display-name “Numpy2”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502984"/>
                </a:solidFill>
                <a:latin typeface="Lucida Sans" panose="020B0602030504020204" pitchFamily="34" charset="77"/>
              </a:rPr>
              <a:t># create kernel to use this environment with </a:t>
            </a:r>
            <a:r>
              <a:rPr lang="en-US" sz="3200" dirty="0" err="1">
                <a:solidFill>
                  <a:srgbClr val="502984"/>
                </a:solidFill>
                <a:latin typeface="Lucida Sans" panose="020B0602030504020204" pitchFamily="34" charset="77"/>
              </a:rPr>
              <a:t>Jupyter</a:t>
            </a:r>
            <a:endParaRPr lang="en-US" sz="3200" dirty="0">
              <a:solidFill>
                <a:srgbClr val="502984"/>
              </a:solidFill>
              <a:latin typeface="Lucida Sans" panose="020B0602030504020204" pitchFamily="34" charset="77"/>
            </a:endParaRPr>
          </a:p>
          <a:p>
            <a:pPr marL="0" indent="0">
              <a:buNone/>
            </a:pPr>
            <a:endParaRPr lang="en-US" sz="3200" dirty="0">
              <a:solidFill>
                <a:srgbClr val="502984"/>
              </a:solidFill>
              <a:latin typeface="Lucida Sans" panose="020B0602030504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493239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Conda</a:t>
            </a:r>
            <a:r>
              <a:rPr lang="en-US" dirty="0"/>
              <a:t> virtual environments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You can create both Python and R environments, and it’s a great package management system for that, but lots of other software can be installed via virtual environments too!</a:t>
            </a:r>
          </a:p>
          <a:p>
            <a:r>
              <a:rPr lang="en-US" sz="3733" dirty="0"/>
              <a:t>Check out </a:t>
            </a:r>
            <a:r>
              <a:rPr lang="en-US" sz="3733" dirty="0" err="1"/>
              <a:t>conda</a:t>
            </a:r>
            <a:r>
              <a:rPr lang="en-US" sz="3733" dirty="0"/>
              <a:t>-forge, </a:t>
            </a:r>
            <a:r>
              <a:rPr lang="en-US" sz="3733" dirty="0" err="1"/>
              <a:t>bioconda</a:t>
            </a:r>
            <a:r>
              <a:rPr lang="en-US" sz="3733" dirty="0"/>
              <a:t>, anaconda channels for available software</a:t>
            </a:r>
          </a:p>
          <a:p>
            <a:r>
              <a:rPr lang="en-US" sz="3733" dirty="0" err="1"/>
              <a:t>Github</a:t>
            </a:r>
            <a:r>
              <a:rPr lang="en-US" sz="3733" dirty="0"/>
              <a:t> pages often mention if their software is </a:t>
            </a:r>
            <a:r>
              <a:rPr lang="en-US" sz="3733" dirty="0" err="1"/>
              <a:t>availble</a:t>
            </a:r>
            <a:r>
              <a:rPr lang="en-US" sz="3733" dirty="0"/>
              <a:t> via </a:t>
            </a:r>
            <a:r>
              <a:rPr lang="en-US" sz="3733" dirty="0" err="1"/>
              <a:t>conda</a:t>
            </a:r>
            <a:r>
              <a:rPr lang="en-US" sz="3733" dirty="0"/>
              <a:t> or Docker</a:t>
            </a:r>
            <a:r>
              <a:rPr lang="en-US" sz="3733"/>
              <a:t>/Singularity</a:t>
            </a:r>
            <a:endParaRPr lang="en-US" sz="3733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9551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E226B-EE6B-FD22-7276-BDC8E5EFF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F556-1176-5E87-6963-9193F251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Singularity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0426F-DAC1-0E63-4A09-A8BD264531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3200" y="1981201"/>
            <a:ext cx="11988800" cy="4591169"/>
          </a:xfrm>
        </p:spPr>
        <p:txBody>
          <a:bodyPr vert="horz" lIns="121920" tIns="60960" rIns="121920" bIns="60960" rtlCol="0" anchor="t">
            <a:normAutofit/>
          </a:bodyPr>
          <a:lstStyle/>
          <a:p>
            <a:r>
              <a:rPr lang="en-US" sz="3733" dirty="0"/>
              <a:t>House an isolated software environment, including OS, that can be easily shared through an image file</a:t>
            </a:r>
          </a:p>
          <a:p>
            <a:r>
              <a:rPr lang="en-US" sz="3733" dirty="0"/>
              <a:t>Doesn’t require admin permissions (to run)</a:t>
            </a:r>
          </a:p>
          <a:p>
            <a:r>
              <a:rPr lang="en-US" sz="3733" dirty="0"/>
              <a:t>Docker is a great option for non-HPC systems, but you can also use Docker images with Singularity on Quest</a:t>
            </a:r>
          </a:p>
          <a:p>
            <a:r>
              <a:rPr lang="en-US" sz="3733" dirty="0" err="1"/>
              <a:t>DockerHub</a:t>
            </a:r>
            <a:r>
              <a:rPr lang="en-US" sz="3733" dirty="0"/>
              <a:t>, </a:t>
            </a:r>
            <a:r>
              <a:rPr lang="en-US" sz="3733" dirty="0" err="1"/>
              <a:t>biocontainers</a:t>
            </a:r>
            <a:r>
              <a:rPr lang="en-US" sz="3733" dirty="0"/>
              <a:t>, </a:t>
            </a:r>
            <a:r>
              <a:rPr lang="en-US" sz="3733" dirty="0" err="1"/>
              <a:t>quay.io</a:t>
            </a:r>
            <a:r>
              <a:rPr lang="en-US" sz="3733" dirty="0"/>
              <a:t> and other repositories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DED4-7053-DBCC-5785-0516BA8A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0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lcf76f155ced4ddcb4097134ff3c332f xmlns="2abaa01e-9938-407e-aa0b-10580c653ab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C9924B2BE754D9B1ADDA1D4CEDCCC" ma:contentTypeVersion="18" ma:contentTypeDescription="Create a new document." ma:contentTypeScope="" ma:versionID="4e646eea977841a499854c80ad6ddb4b">
  <xsd:schema xmlns:xsd="http://www.w3.org/2001/XMLSchema" xmlns:xs="http://www.w3.org/2001/XMLSchema" xmlns:p="http://schemas.microsoft.com/office/2006/metadata/properties" xmlns:ns2="2abaa01e-9938-407e-aa0b-10580c653abd" xmlns:ns3="7be34c64-93b8-4842-bfae-c3106b8c53c2" xmlns:ns4="efce84db-8738-4c7b-9bdc-65b9500871f6" targetNamespace="http://schemas.microsoft.com/office/2006/metadata/properties" ma:root="true" ma:fieldsID="4897e07908f80584436b1d9b52a288bf" ns2:_="" ns3:_="" ns4:_="">
    <xsd:import namespace="2abaa01e-9938-407e-aa0b-10580c653abd"/>
    <xsd:import namespace="7be34c64-93b8-4842-bfae-c3106b8c53c2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a01e-9938-407e-aa0b-10580c653a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34c64-93b8-4842-bfae-c3106b8c5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9c316fb5-9e31-4487-b45f-917c480130b2}" ma:internalName="TaxCatchAll" ma:showField="CatchAllData" ma:web="7be34c64-93b8-4842-bfae-c3106b8c53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6B7B43-AE8E-4AC4-A5DE-E5DEBC9D48E2}">
  <ds:schemaRefs>
    <ds:schemaRef ds:uri="http://schemas.microsoft.com/office/2006/documentManagement/types"/>
    <ds:schemaRef ds:uri="http://purl.org/dc/elements/1.1/"/>
    <ds:schemaRef ds:uri="http://purl.org/dc/terms/"/>
    <ds:schemaRef ds:uri="efce84db-8738-4c7b-9bdc-65b9500871f6"/>
    <ds:schemaRef ds:uri="2abaa01e-9938-407e-aa0b-10580c653abd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7be34c64-93b8-4842-bfae-c3106b8c53c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827522-F141-4919-A9AC-E1A4049462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360005-4152-4B2D-943C-C80F062498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baa01e-9938-407e-aa0b-10580c653abd"/>
    <ds:schemaRef ds:uri="7be34c64-93b8-4842-bfae-c3106b8c53c2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1788</TotalTime>
  <Words>6072</Words>
  <Application>Microsoft Macintosh PowerPoint</Application>
  <PresentationFormat>Widescreen</PresentationFormat>
  <Paragraphs>1138</Paragraphs>
  <Slides>107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2" baseType="lpstr">
      <vt:lpstr>Aptos</vt:lpstr>
      <vt:lpstr>Aptos Display</vt:lpstr>
      <vt:lpstr>Arial</vt:lpstr>
      <vt:lpstr>Calibri</vt:lpstr>
      <vt:lpstr>Calibri Light</vt:lpstr>
      <vt:lpstr>Consolas</vt:lpstr>
      <vt:lpstr>Courier</vt:lpstr>
      <vt:lpstr>Courier New</vt:lpstr>
      <vt:lpstr>Helvetica</vt:lpstr>
      <vt:lpstr>Lucida Console</vt:lpstr>
      <vt:lpstr>Lucida Sans</vt:lpstr>
      <vt:lpstr>Roboto Mono</vt:lpstr>
      <vt:lpstr>Source Sans Pro</vt:lpstr>
      <vt:lpstr>Wingdings</vt:lpstr>
      <vt:lpstr>Office Theme</vt:lpstr>
      <vt:lpstr>Quest 101: Supercomputing at Northwestern</vt:lpstr>
      <vt:lpstr>Research Computing and Data Services</vt:lpstr>
      <vt:lpstr>Who are you?</vt:lpstr>
      <vt:lpstr>Quest 101: Supercomputing at Northwestern</vt:lpstr>
      <vt:lpstr>PowerPoint Presentation</vt:lpstr>
      <vt:lpstr>What is Quest?</vt:lpstr>
      <vt:lpstr>Quest!</vt:lpstr>
      <vt:lpstr>Simplified Quest Architecture</vt:lpstr>
      <vt:lpstr>Simplified Quest Architecture</vt:lpstr>
      <vt:lpstr>Technical Specifications of Nodes Vary</vt:lpstr>
      <vt:lpstr>General Access Specialty Nodes</vt:lpstr>
      <vt:lpstr>Domain and School Specific Resources</vt:lpstr>
      <vt:lpstr>Genomics Compute Cluster A special account funded by Feinberg &amp; Weinberg to support bioinformatics/genomics research at Northwestern</vt:lpstr>
      <vt:lpstr>The Kellogg Linux Cluster (KLC)</vt:lpstr>
      <vt:lpstr>How do I get access to these resources?  Become a member of a Quest Allocation</vt:lpstr>
      <vt:lpstr>PowerPoint Presentation</vt:lpstr>
      <vt:lpstr>Different Types of Allocations</vt:lpstr>
      <vt:lpstr>What type of allocation do I need?</vt:lpstr>
      <vt:lpstr>PowerPoint Presentation</vt:lpstr>
      <vt:lpstr>Our Adventure Through Quest</vt:lpstr>
      <vt:lpstr>PowerPoint Presentation</vt:lpstr>
      <vt:lpstr>If you are using Terminal... </vt:lpstr>
      <vt:lpstr>If you are using FastX3… </vt:lpstr>
      <vt:lpstr>If you are using FastX3… </vt:lpstr>
      <vt:lpstr>If you are using FastX3… </vt:lpstr>
      <vt:lpstr>Our Adventure Through Quest</vt:lpstr>
      <vt:lpstr>I logged in!  But now where am I?  ...File Systems</vt:lpstr>
      <vt:lpstr>PowerPoint Presentation</vt:lpstr>
      <vt:lpstr>PowerPoint Presentation</vt:lpstr>
      <vt:lpstr>How do I access files and folders on Quest?</vt:lpstr>
      <vt:lpstr>How do I access files and folders on Quest?</vt:lpstr>
      <vt:lpstr>How do I access files and folders on Quest?</vt:lpstr>
      <vt:lpstr>/home &amp; /projects directories on Quest</vt:lpstr>
      <vt:lpstr>Scratch Space</vt:lpstr>
      <vt:lpstr>Command Line Basics</vt:lpstr>
      <vt:lpstr>Exercise 1: What is in our classroom allocation folder?</vt:lpstr>
      <vt:lpstr>Exercise 1: What is in our classroom allocation folder?</vt:lpstr>
      <vt:lpstr>Permission strings </vt:lpstr>
      <vt:lpstr>What are “permissions”? </vt:lpstr>
      <vt:lpstr>Group-level permissions </vt:lpstr>
      <vt:lpstr>Who will have access to my files? </vt:lpstr>
      <vt:lpstr>Exercise 2: Make a folder with your name in our classroom allocation.</vt:lpstr>
      <vt:lpstr>Exercise 2: Make a folder with your name in our classroom allocation.</vt:lpstr>
      <vt:lpstr>Useful bash commands</vt:lpstr>
      <vt:lpstr>More useful bash commands</vt:lpstr>
      <vt:lpstr>Useful Quest commands</vt:lpstr>
      <vt:lpstr>Software Modules</vt:lpstr>
      <vt:lpstr>Module system on Quest</vt:lpstr>
      <vt:lpstr>Job submission</vt:lpstr>
      <vt:lpstr>Our Adventure Through Quest</vt:lpstr>
      <vt:lpstr>Submit Jobs Using Slurm </vt:lpstr>
      <vt:lpstr>Submit Jobs Using Slurm </vt:lpstr>
      <vt:lpstr>Types of jobs: batch vs. interactive</vt:lpstr>
      <vt:lpstr>What does a job script look like? </vt:lpstr>
      <vt:lpstr>What does a job script look like?</vt:lpstr>
      <vt:lpstr>Side note: there are short-forms for headers</vt:lpstr>
      <vt:lpstr>Indicate allocation in “--account” or “-A”</vt:lpstr>
      <vt:lpstr>Indicate partition in “--partition” or “-p”</vt:lpstr>
      <vt:lpstr>Indicate partition in “--partition” or “-p”</vt:lpstr>
      <vt:lpstr>Indicate number of nodes in “--nodes” or “-N”</vt:lpstr>
      <vt:lpstr>Indicate number of cores in “--ntasks-per-node”</vt:lpstr>
      <vt:lpstr>Indicate time in “--time” or “-t”</vt:lpstr>
      <vt:lpstr>Indicate memory in “--mem” or “--mem-per-cpu”</vt:lpstr>
      <vt:lpstr>Set job name for ease of identification</vt:lpstr>
      <vt:lpstr>Set output file path </vt:lpstr>
      <vt:lpstr>Set email preferences and address</vt:lpstr>
      <vt:lpstr>Let’s write a submission script!</vt:lpstr>
      <vt:lpstr>Exercise 3: Write a submission script</vt:lpstr>
      <vt:lpstr>Exercise 3: Write a submission script</vt:lpstr>
      <vt:lpstr>Exercise 4: Modify submission script</vt:lpstr>
      <vt:lpstr>Example job submission scripts can be found on our GitHub</vt:lpstr>
      <vt:lpstr>Types of jobs: batch vs. interactive</vt:lpstr>
      <vt:lpstr>Interactive job resources are requested similarly</vt:lpstr>
      <vt:lpstr>“salloc” similar to “srun” but requires SSH</vt:lpstr>
      <vt:lpstr>Exercise 5: Interactive job submission</vt:lpstr>
      <vt:lpstr>Exercise 5: Interactive job submission</vt:lpstr>
      <vt:lpstr>Exercise 5: Interactive job submission</vt:lpstr>
      <vt:lpstr>Break for lunch</vt:lpstr>
      <vt:lpstr>PowerPoint Presentation</vt:lpstr>
      <vt:lpstr>Browser-based Quest Interfaces</vt:lpstr>
      <vt:lpstr>Quest OnDemand</vt:lpstr>
      <vt:lpstr>Quest OnDemand</vt:lpstr>
      <vt:lpstr>Exercise 6: Upload a file to Quest via Quest OnDemand</vt:lpstr>
      <vt:lpstr>Exercise 7: Start an RStudio Server Session on Quest OnDemand</vt:lpstr>
      <vt:lpstr>Exercise 7: Start a Gnome Desktop Session on Quest OnDemand</vt:lpstr>
      <vt:lpstr>Quest Analytics Nodes</vt:lpstr>
      <vt:lpstr>Software Environments</vt:lpstr>
      <vt:lpstr>Module system on Quest</vt:lpstr>
      <vt:lpstr>What if we don’t have a module for what you need?</vt:lpstr>
      <vt:lpstr>Conda virtual environments</vt:lpstr>
      <vt:lpstr>Loading mamba and initializing your shell</vt:lpstr>
      <vt:lpstr>Creating a named virtual environment</vt:lpstr>
      <vt:lpstr>Creating a named virtual environment</vt:lpstr>
      <vt:lpstr>Creating a named virtual environment</vt:lpstr>
      <vt:lpstr>Installing software into a virtual environment</vt:lpstr>
      <vt:lpstr>Installing software into a virtual environment</vt:lpstr>
      <vt:lpstr>Installing Jupyter kernel into environment</vt:lpstr>
      <vt:lpstr>Conda virtual environments</vt:lpstr>
      <vt:lpstr>Singularity containers</vt:lpstr>
      <vt:lpstr>PowerPoint Presentation</vt:lpstr>
      <vt:lpstr>Exercise 9: Pull a container to Quest</vt:lpstr>
      <vt:lpstr>PowerPoint Presentation</vt:lpstr>
      <vt:lpstr>PowerPoint Presentation</vt:lpstr>
      <vt:lpstr>Exercise 9: Use a container on Quest</vt:lpstr>
      <vt:lpstr>What would a job script look like with a container?</vt:lpstr>
      <vt:lpstr>Quest 101: Supercomputing at Northwestern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Simplified Quest Architecture</dc:title>
  <dc:creator>Haley Sharon Carter</dc:creator>
  <cp:lastModifiedBy>Haley Sharon Carter</cp:lastModifiedBy>
  <cp:revision>2</cp:revision>
  <dcterms:created xsi:type="dcterms:W3CDTF">2024-05-16T19:28:55Z</dcterms:created>
  <dcterms:modified xsi:type="dcterms:W3CDTF">2024-06-25T21:33:26Z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0x010100A0BC9924B2BE754D9B1ADDA1D4CEDCCC</vt:lpwstr>
  </property>
  <property fmtid="{D5CDD505-2E9C-101B-9397-08002B2CF9AE}" pid="3" name="MediaServiceImageTags">
    <vt:lpwstr/>
  </property>
</Properties>
</file>